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66" r:id="rId3"/>
    <p:sldId id="257" r:id="rId4"/>
    <p:sldId id="259" r:id="rId5"/>
    <p:sldId id="258" r:id="rId6"/>
    <p:sldId id="261" r:id="rId7"/>
    <p:sldId id="260" r:id="rId8"/>
    <p:sldId id="262" r:id="rId9"/>
    <p:sldId id="263" r:id="rId10"/>
    <p:sldId id="264" r:id="rId11"/>
    <p:sldId id="265" r:id="rId12"/>
    <p:sldId id="267" r:id="rId13"/>
    <p:sldId id="268" r:id="rId14"/>
    <p:sldId id="271" r:id="rId15"/>
    <p:sldId id="269" r:id="rId16"/>
    <p:sldId id="270"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7" r:id="rId42"/>
    <p:sldId id="296" r:id="rId43"/>
    <p:sldId id="298" r:id="rId44"/>
    <p:sldId id="299" r:id="rId45"/>
    <p:sldId id="300" r:id="rId46"/>
    <p:sldId id="301" r:id="rId47"/>
    <p:sldId id="302" r:id="rId48"/>
    <p:sldId id="303" r:id="rId49"/>
    <p:sldId id="304" r:id="rId50"/>
    <p:sldId id="305" r:id="rId51"/>
    <p:sldId id="306" r:id="rId52"/>
    <p:sldId id="307" r:id="rId53"/>
    <p:sldId id="309" r:id="rId54"/>
    <p:sldId id="310" r:id="rId55"/>
    <p:sldId id="308" r:id="rId56"/>
    <p:sldId id="311" r:id="rId57"/>
    <p:sldId id="312" r:id="rId58"/>
    <p:sldId id="313" r:id="rId59"/>
    <p:sldId id="314" r:id="rId60"/>
    <p:sldId id="315" r:id="rId61"/>
    <p:sldId id="316" r:id="rId62"/>
    <p:sldId id="317" r:id="rId63"/>
    <p:sldId id="319" r:id="rId64"/>
    <p:sldId id="321" r:id="rId65"/>
    <p:sldId id="320" r:id="rId66"/>
    <p:sldId id="323" r:id="rId67"/>
    <p:sldId id="322" r:id="rId68"/>
    <p:sldId id="318"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9E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3" autoAdjust="0"/>
    <p:restoredTop sz="94660"/>
  </p:normalViewPr>
  <p:slideViewPr>
    <p:cSldViewPr snapToGrid="0">
      <p:cViewPr varScale="1">
        <p:scale>
          <a:sx n="89" d="100"/>
          <a:sy n="89" d="100"/>
        </p:scale>
        <p:origin x="49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C02158F-9B40-4D53-B7D0-C02BF12ED0C0}" type="datetimeFigureOut">
              <a:rPr lang="en-US" smtClean="0"/>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4EF1C-36D0-444E-8CC1-76FBBA29843E}" type="slidenum">
              <a:rPr lang="en-US" smtClean="0"/>
              <a:t>‹#›</a:t>
            </a:fld>
            <a:endParaRPr lang="en-US"/>
          </a:p>
        </p:txBody>
      </p:sp>
    </p:spTree>
    <p:extLst>
      <p:ext uri="{BB962C8B-B14F-4D97-AF65-F5344CB8AC3E}">
        <p14:creationId xmlns:p14="http://schemas.microsoft.com/office/powerpoint/2010/main" val="1242917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02158F-9B40-4D53-B7D0-C02BF12ED0C0}" type="datetimeFigureOut">
              <a:rPr lang="en-US" smtClean="0"/>
              <a:t>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24EF1C-36D0-444E-8CC1-76FBBA29843E}" type="slidenum">
              <a:rPr lang="en-US" smtClean="0"/>
              <a:t>‹#›</a:t>
            </a:fld>
            <a:endParaRPr lang="en-US"/>
          </a:p>
        </p:txBody>
      </p:sp>
    </p:spTree>
    <p:extLst>
      <p:ext uri="{BB962C8B-B14F-4D97-AF65-F5344CB8AC3E}">
        <p14:creationId xmlns:p14="http://schemas.microsoft.com/office/powerpoint/2010/main" val="633306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02158F-9B40-4D53-B7D0-C02BF12ED0C0}" type="datetimeFigureOut">
              <a:rPr lang="en-US" smtClean="0"/>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4EF1C-36D0-444E-8CC1-76FBBA29843E}" type="slidenum">
              <a:rPr lang="en-US" smtClean="0"/>
              <a:t>‹#›</a:t>
            </a:fld>
            <a:endParaRPr lang="en-US"/>
          </a:p>
        </p:txBody>
      </p:sp>
    </p:spTree>
    <p:extLst>
      <p:ext uri="{BB962C8B-B14F-4D97-AF65-F5344CB8AC3E}">
        <p14:creationId xmlns:p14="http://schemas.microsoft.com/office/powerpoint/2010/main" val="19212555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02158F-9B40-4D53-B7D0-C02BF12ED0C0}" type="datetimeFigureOut">
              <a:rPr lang="en-US" smtClean="0"/>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4EF1C-36D0-444E-8CC1-76FBBA29843E}"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71430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02158F-9B40-4D53-B7D0-C02BF12ED0C0}" type="datetimeFigureOut">
              <a:rPr lang="en-US" smtClean="0"/>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4EF1C-36D0-444E-8CC1-76FBBA29843E}" type="slidenum">
              <a:rPr lang="en-US" smtClean="0"/>
              <a:t>‹#›</a:t>
            </a:fld>
            <a:endParaRPr lang="en-US"/>
          </a:p>
        </p:txBody>
      </p:sp>
    </p:spTree>
    <p:extLst>
      <p:ext uri="{BB962C8B-B14F-4D97-AF65-F5344CB8AC3E}">
        <p14:creationId xmlns:p14="http://schemas.microsoft.com/office/powerpoint/2010/main" val="1528846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C02158F-9B40-4D53-B7D0-C02BF12ED0C0}" type="datetimeFigureOut">
              <a:rPr lang="en-US" smtClean="0"/>
              <a:t>12/7/2016</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4EF1C-36D0-444E-8CC1-76FBBA29843E}" type="slidenum">
              <a:rPr lang="en-US" smtClean="0"/>
              <a:t>‹#›</a:t>
            </a:fld>
            <a:endParaRPr lang="en-US"/>
          </a:p>
        </p:txBody>
      </p:sp>
    </p:spTree>
    <p:extLst>
      <p:ext uri="{BB962C8B-B14F-4D97-AF65-F5344CB8AC3E}">
        <p14:creationId xmlns:p14="http://schemas.microsoft.com/office/powerpoint/2010/main" val="19360246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C02158F-9B40-4D53-B7D0-C02BF12ED0C0}" type="datetimeFigureOut">
              <a:rPr lang="en-US" smtClean="0"/>
              <a:t>12/7/2016</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4EF1C-36D0-444E-8CC1-76FBBA29843E}" type="slidenum">
              <a:rPr lang="en-US" smtClean="0"/>
              <a:t>‹#›</a:t>
            </a:fld>
            <a:endParaRPr lang="en-US"/>
          </a:p>
        </p:txBody>
      </p:sp>
    </p:spTree>
    <p:extLst>
      <p:ext uri="{BB962C8B-B14F-4D97-AF65-F5344CB8AC3E}">
        <p14:creationId xmlns:p14="http://schemas.microsoft.com/office/powerpoint/2010/main" val="34278298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02158F-9B40-4D53-B7D0-C02BF12ED0C0}" type="datetimeFigureOut">
              <a:rPr lang="en-US" smtClean="0"/>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4EF1C-36D0-444E-8CC1-76FBBA29843E}" type="slidenum">
              <a:rPr lang="en-US" smtClean="0"/>
              <a:t>‹#›</a:t>
            </a:fld>
            <a:endParaRPr lang="en-US"/>
          </a:p>
        </p:txBody>
      </p:sp>
    </p:spTree>
    <p:extLst>
      <p:ext uri="{BB962C8B-B14F-4D97-AF65-F5344CB8AC3E}">
        <p14:creationId xmlns:p14="http://schemas.microsoft.com/office/powerpoint/2010/main" val="1845248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02158F-9B40-4D53-B7D0-C02BF12ED0C0}" type="datetimeFigureOut">
              <a:rPr lang="en-US" smtClean="0"/>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4EF1C-36D0-444E-8CC1-76FBBA29843E}" type="slidenum">
              <a:rPr lang="en-US" smtClean="0"/>
              <a:t>‹#›</a:t>
            </a:fld>
            <a:endParaRPr lang="en-US"/>
          </a:p>
        </p:txBody>
      </p:sp>
    </p:spTree>
    <p:extLst>
      <p:ext uri="{BB962C8B-B14F-4D97-AF65-F5344CB8AC3E}">
        <p14:creationId xmlns:p14="http://schemas.microsoft.com/office/powerpoint/2010/main" val="3605366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3C02158F-9B40-4D53-B7D0-C02BF12ED0C0}" type="datetimeFigureOut">
              <a:rPr lang="en-US" smtClean="0"/>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4EF1C-36D0-444E-8CC1-76FBBA29843E}" type="slidenum">
              <a:rPr lang="en-US" smtClean="0"/>
              <a:t>‹#›</a:t>
            </a:fld>
            <a:endParaRPr lang="en-US"/>
          </a:p>
        </p:txBody>
      </p:sp>
    </p:spTree>
    <p:extLst>
      <p:ext uri="{BB962C8B-B14F-4D97-AF65-F5344CB8AC3E}">
        <p14:creationId xmlns:p14="http://schemas.microsoft.com/office/powerpoint/2010/main" val="230968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02158F-9B40-4D53-B7D0-C02BF12ED0C0}" type="datetimeFigureOut">
              <a:rPr lang="en-US" smtClean="0"/>
              <a:t>12/7/2016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4EF1C-36D0-444E-8CC1-76FBBA29843E}" type="slidenum">
              <a:rPr lang="en-US" smtClean="0"/>
              <a:t>‹#›</a:t>
            </a:fld>
            <a:endParaRPr lang="en-US"/>
          </a:p>
        </p:txBody>
      </p:sp>
    </p:spTree>
    <p:extLst>
      <p:ext uri="{BB962C8B-B14F-4D97-AF65-F5344CB8AC3E}">
        <p14:creationId xmlns:p14="http://schemas.microsoft.com/office/powerpoint/2010/main" val="3956319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C02158F-9B40-4D53-B7D0-C02BF12ED0C0}" type="datetimeFigureOut">
              <a:rPr lang="en-US" smtClean="0"/>
              <a:t>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24EF1C-36D0-444E-8CC1-76FBBA29843E}" type="slidenum">
              <a:rPr lang="en-US" smtClean="0"/>
              <a:t>‹#›</a:t>
            </a:fld>
            <a:endParaRPr lang="en-US"/>
          </a:p>
        </p:txBody>
      </p:sp>
    </p:spTree>
    <p:extLst>
      <p:ext uri="{BB962C8B-B14F-4D97-AF65-F5344CB8AC3E}">
        <p14:creationId xmlns:p14="http://schemas.microsoft.com/office/powerpoint/2010/main" val="3305386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C02158F-9B40-4D53-B7D0-C02BF12ED0C0}" type="datetimeFigureOut">
              <a:rPr lang="en-US" smtClean="0"/>
              <a:t>12/7/2016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24EF1C-36D0-444E-8CC1-76FBBA29843E}" type="slidenum">
              <a:rPr lang="en-US" smtClean="0"/>
              <a:t>‹#›</a:t>
            </a:fld>
            <a:endParaRPr lang="en-US"/>
          </a:p>
        </p:txBody>
      </p:sp>
    </p:spTree>
    <p:extLst>
      <p:ext uri="{BB962C8B-B14F-4D97-AF65-F5344CB8AC3E}">
        <p14:creationId xmlns:p14="http://schemas.microsoft.com/office/powerpoint/2010/main" val="1825114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3C02158F-9B40-4D53-B7D0-C02BF12ED0C0}" type="datetimeFigureOut">
              <a:rPr lang="en-US" smtClean="0"/>
              <a:t>12/7/2016</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4924EF1C-36D0-444E-8CC1-76FBBA29843E}" type="slidenum">
              <a:rPr lang="en-US" smtClean="0"/>
              <a:t>‹#›</a:t>
            </a:fld>
            <a:endParaRPr lang="en-US"/>
          </a:p>
        </p:txBody>
      </p:sp>
    </p:spTree>
    <p:extLst>
      <p:ext uri="{BB962C8B-B14F-4D97-AF65-F5344CB8AC3E}">
        <p14:creationId xmlns:p14="http://schemas.microsoft.com/office/powerpoint/2010/main" val="1420351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C02158F-9B40-4D53-B7D0-C02BF12ED0C0}" type="datetimeFigureOut">
              <a:rPr lang="en-US" smtClean="0"/>
              <a:t>12/7/2016</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4924EF1C-36D0-444E-8CC1-76FBBA29843E}" type="slidenum">
              <a:rPr lang="en-US" smtClean="0"/>
              <a:t>‹#›</a:t>
            </a:fld>
            <a:endParaRPr lang="en-US"/>
          </a:p>
        </p:txBody>
      </p:sp>
    </p:spTree>
    <p:extLst>
      <p:ext uri="{BB962C8B-B14F-4D97-AF65-F5344CB8AC3E}">
        <p14:creationId xmlns:p14="http://schemas.microsoft.com/office/powerpoint/2010/main" val="313801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3C02158F-9B40-4D53-B7D0-C02BF12ED0C0}" type="datetimeFigureOut">
              <a:rPr lang="en-US" smtClean="0"/>
              <a:t>12/7/2016</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4924EF1C-36D0-444E-8CC1-76FBBA29843E}" type="slidenum">
              <a:rPr lang="en-US" smtClean="0"/>
              <a:t>‹#›</a:t>
            </a:fld>
            <a:endParaRPr lang="en-US"/>
          </a:p>
        </p:txBody>
      </p:sp>
    </p:spTree>
    <p:extLst>
      <p:ext uri="{BB962C8B-B14F-4D97-AF65-F5344CB8AC3E}">
        <p14:creationId xmlns:p14="http://schemas.microsoft.com/office/powerpoint/2010/main" val="49971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02158F-9B40-4D53-B7D0-C02BF12ED0C0}" type="datetimeFigureOut">
              <a:rPr lang="en-US" smtClean="0"/>
              <a:t>12/7/2016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24EF1C-36D0-444E-8CC1-76FBBA29843E}" type="slidenum">
              <a:rPr lang="en-US" smtClean="0"/>
              <a:t>‹#›</a:t>
            </a:fld>
            <a:endParaRPr lang="en-US"/>
          </a:p>
        </p:txBody>
      </p:sp>
    </p:spTree>
    <p:extLst>
      <p:ext uri="{BB962C8B-B14F-4D97-AF65-F5344CB8AC3E}">
        <p14:creationId xmlns:p14="http://schemas.microsoft.com/office/powerpoint/2010/main" val="4286252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C02158F-9B40-4D53-B7D0-C02BF12ED0C0}" type="datetimeFigureOut">
              <a:rPr lang="en-US" smtClean="0"/>
              <a:t>12/7/2016</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924EF1C-36D0-444E-8CC1-76FBBA29843E}" type="slidenum">
              <a:rPr lang="en-US" smtClean="0"/>
              <a:t>‹#›</a:t>
            </a:fld>
            <a:endParaRPr lang="en-US"/>
          </a:p>
        </p:txBody>
      </p:sp>
    </p:spTree>
    <p:extLst>
      <p:ext uri="{BB962C8B-B14F-4D97-AF65-F5344CB8AC3E}">
        <p14:creationId xmlns:p14="http://schemas.microsoft.com/office/powerpoint/2010/main" val="415964043"/>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Dockers &amp; Containers</a:t>
            </a:r>
            <a:endParaRPr lang="en-US" dirty="0"/>
          </a:p>
        </p:txBody>
      </p:sp>
      <p:sp>
        <p:nvSpPr>
          <p:cNvPr id="3" name="Subtitle 2"/>
          <p:cNvSpPr>
            <a:spLocks noGrp="1"/>
          </p:cNvSpPr>
          <p:nvPr>
            <p:ph type="subTitle" idx="1"/>
          </p:nvPr>
        </p:nvSpPr>
        <p:spPr/>
        <p:txBody>
          <a:bodyPr/>
          <a:lstStyle/>
          <a:p>
            <a:r>
              <a:rPr lang="en-US" dirty="0" smtClean="0"/>
              <a:t>Author: Pritish Mishra</a:t>
            </a:r>
            <a:endParaRPr lang="en-US" dirty="0"/>
          </a:p>
        </p:txBody>
      </p:sp>
    </p:spTree>
    <p:extLst>
      <p:ext uri="{BB962C8B-B14F-4D97-AF65-F5344CB8AC3E}">
        <p14:creationId xmlns:p14="http://schemas.microsoft.com/office/powerpoint/2010/main" val="19371202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5"/>
            <a:ext cx="8348932" cy="362865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590" y="3993777"/>
            <a:ext cx="8881602" cy="2434932"/>
          </a:xfrm>
          <a:prstGeom prst="rect">
            <a:avLst/>
          </a:prstGeom>
        </p:spPr>
      </p:pic>
    </p:spTree>
    <p:extLst>
      <p:ext uri="{BB962C8B-B14F-4D97-AF65-F5344CB8AC3E}">
        <p14:creationId xmlns:p14="http://schemas.microsoft.com/office/powerpoint/2010/main" val="27711381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183" y="132213"/>
            <a:ext cx="7520796" cy="443151"/>
          </a:xfrm>
        </p:spPr>
        <p:txBody>
          <a:bodyPr>
            <a:noAutofit/>
          </a:bodyPr>
          <a:lstStyle/>
          <a:p>
            <a:r>
              <a:rPr lang="en-US" sz="3200" dirty="0" smtClean="0"/>
              <a:t>Security concerns in containers</a:t>
            </a:r>
            <a:endParaRPr lang="en-US" sz="32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738" y="618488"/>
            <a:ext cx="4287329" cy="6272562"/>
          </a:xfrm>
        </p:spPr>
      </p:pic>
    </p:spTree>
    <p:extLst>
      <p:ext uri="{BB962C8B-B14F-4D97-AF65-F5344CB8AC3E}">
        <p14:creationId xmlns:p14="http://schemas.microsoft.com/office/powerpoint/2010/main" val="15982867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Using Docker</a:t>
            </a:r>
            <a:endParaRPr lang="en-US" dirty="0"/>
          </a:p>
        </p:txBody>
      </p:sp>
      <p:sp>
        <p:nvSpPr>
          <p:cNvPr id="5" name="Subtitle 4"/>
          <p:cNvSpPr>
            <a:spLocks noGrp="1"/>
          </p:cNvSpPr>
          <p:nvPr>
            <p:ph type="subTitle" idx="1"/>
          </p:nvPr>
        </p:nvSpPr>
        <p:spPr/>
        <p:txBody>
          <a:bodyPr/>
          <a:lstStyle/>
          <a:p>
            <a:r>
              <a:rPr lang="en-US" dirty="0"/>
              <a:t>Adrian </a:t>
            </a:r>
            <a:r>
              <a:rPr lang="en-US" dirty="0" err="1"/>
              <a:t>Mouat</a:t>
            </a:r>
            <a:endParaRPr lang="en-US" dirty="0"/>
          </a:p>
        </p:txBody>
      </p:sp>
    </p:spTree>
    <p:extLst>
      <p:ext uri="{BB962C8B-B14F-4D97-AF65-F5344CB8AC3E}">
        <p14:creationId xmlns:p14="http://schemas.microsoft.com/office/powerpoint/2010/main" val="35993741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2382" y="180691"/>
            <a:ext cx="6616460" cy="6411565"/>
          </a:xfrm>
        </p:spPr>
      </p:pic>
    </p:spTree>
    <p:extLst>
      <p:ext uri="{BB962C8B-B14F-4D97-AF65-F5344CB8AC3E}">
        <p14:creationId xmlns:p14="http://schemas.microsoft.com/office/powerpoint/2010/main" val="23194365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Installation</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480075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For Linux:</a:t>
            </a:r>
          </a:p>
          <a:p>
            <a:r>
              <a:rPr lang="en-US" dirty="0"/>
              <a:t>curl -</a:t>
            </a:r>
            <a:r>
              <a:rPr lang="en-US" dirty="0" err="1"/>
              <a:t>sSL</a:t>
            </a:r>
            <a:r>
              <a:rPr lang="en-US" dirty="0"/>
              <a:t> https://get.docker.com/ | </a:t>
            </a:r>
            <a:r>
              <a:rPr lang="en-US" dirty="0" err="1" smtClean="0"/>
              <a:t>sh</a:t>
            </a:r>
            <a:endParaRPr lang="en-US" dirty="0" smtClean="0"/>
          </a:p>
          <a:p>
            <a:pPr marL="0" indent="0">
              <a:buNone/>
            </a:pPr>
            <a:r>
              <a:rPr lang="en-US" dirty="0" smtClean="0"/>
              <a:t>Or </a:t>
            </a:r>
          </a:p>
          <a:p>
            <a:r>
              <a:rPr lang="en-US" dirty="0" err="1"/>
              <a:t>wget</a:t>
            </a:r>
            <a:r>
              <a:rPr lang="en-US" dirty="0"/>
              <a:t> -</a:t>
            </a:r>
            <a:r>
              <a:rPr lang="en-US" dirty="0" err="1"/>
              <a:t>qO</a:t>
            </a:r>
            <a:r>
              <a:rPr lang="en-US" dirty="0"/>
              <a:t>- https://get.docker.com/ | </a:t>
            </a:r>
            <a:r>
              <a:rPr lang="en-US" dirty="0" err="1"/>
              <a:t>sh</a:t>
            </a:r>
            <a:endParaRPr lang="en-US" dirty="0"/>
          </a:p>
        </p:txBody>
      </p:sp>
    </p:spTree>
    <p:extLst>
      <p:ext uri="{BB962C8B-B14F-4D97-AF65-F5344CB8AC3E}">
        <p14:creationId xmlns:p14="http://schemas.microsoft.com/office/powerpoint/2010/main" val="27523985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9574" y="709669"/>
            <a:ext cx="10649914" cy="4853126"/>
          </a:xfrm>
        </p:spPr>
      </p:pic>
    </p:spTree>
    <p:extLst>
      <p:ext uri="{BB962C8B-B14F-4D97-AF65-F5344CB8AC3E}">
        <p14:creationId xmlns:p14="http://schemas.microsoft.com/office/powerpoint/2010/main" val="38921983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Mac OS/Windows:</a:t>
            </a:r>
            <a:endParaRPr lang="en-US" dirty="0"/>
          </a:p>
        </p:txBody>
      </p:sp>
      <p:sp>
        <p:nvSpPr>
          <p:cNvPr id="3" name="Content Placeholder 2"/>
          <p:cNvSpPr>
            <a:spLocks noGrp="1"/>
          </p:cNvSpPr>
          <p:nvPr>
            <p:ph idx="1"/>
          </p:nvPr>
        </p:nvSpPr>
        <p:spPr/>
        <p:txBody>
          <a:bodyPr/>
          <a:lstStyle/>
          <a:p>
            <a:r>
              <a:rPr lang="en-US" dirty="0"/>
              <a:t>If you are using Windows or Mac OS, you will need some form of virtualization in order to run </a:t>
            </a:r>
            <a:r>
              <a:rPr lang="en-US" dirty="0" smtClean="0"/>
              <a:t>Docker.</a:t>
            </a:r>
          </a:p>
          <a:p>
            <a:r>
              <a:rPr lang="en-US" dirty="0"/>
              <a:t>Choice 1: </a:t>
            </a:r>
            <a:r>
              <a:rPr lang="en-US" dirty="0" smtClean="0"/>
              <a:t>You </a:t>
            </a:r>
            <a:r>
              <a:rPr lang="en-US" dirty="0"/>
              <a:t>can </a:t>
            </a:r>
            <a:r>
              <a:rPr lang="en-US" dirty="0" smtClean="0"/>
              <a:t>download </a:t>
            </a:r>
            <a:r>
              <a:rPr lang="en-US" dirty="0"/>
              <a:t>a full VM solution and follow the Linux instructions to install </a:t>
            </a:r>
            <a:r>
              <a:rPr lang="en-US" dirty="0" smtClean="0"/>
              <a:t>Docker.</a:t>
            </a:r>
          </a:p>
          <a:p>
            <a:r>
              <a:rPr lang="en-US" dirty="0" smtClean="0"/>
              <a:t>Choice </a:t>
            </a:r>
            <a:r>
              <a:rPr lang="en-US" dirty="0"/>
              <a:t>2: </a:t>
            </a:r>
            <a:r>
              <a:rPr lang="en-US" dirty="0" smtClean="0"/>
              <a:t>Install </a:t>
            </a:r>
            <a:r>
              <a:rPr lang="en-US" dirty="0"/>
              <a:t>the Docker Toolbox, which includes the minimal boot2docker VM as well as other Docker </a:t>
            </a:r>
            <a:r>
              <a:rPr lang="en-US" dirty="0" smtClean="0"/>
              <a:t>tools </a:t>
            </a:r>
            <a:r>
              <a:rPr lang="en-US" dirty="0"/>
              <a:t>such as Compose and Swarm</a:t>
            </a:r>
            <a:r>
              <a:rPr lang="en-US" dirty="0" smtClean="0"/>
              <a:t>. (Recommended)</a:t>
            </a:r>
          </a:p>
          <a:p>
            <a:r>
              <a:rPr lang="en-US" dirty="0"/>
              <a:t>Once the Toolbox is installed, you can access Docker by opening the Docker quick‐ start terminal</a:t>
            </a:r>
            <a:r>
              <a:rPr lang="en-US" dirty="0" smtClean="0"/>
              <a:t>.</a:t>
            </a:r>
            <a:endParaRPr lang="en-US" dirty="0"/>
          </a:p>
        </p:txBody>
      </p:sp>
    </p:spTree>
    <p:extLst>
      <p:ext uri="{BB962C8B-B14F-4D97-AF65-F5344CB8AC3E}">
        <p14:creationId xmlns:p14="http://schemas.microsoft.com/office/powerpoint/2010/main" val="18115758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68119"/>
          </a:xfrm>
        </p:spPr>
        <p:txBody>
          <a:bodyPr>
            <a:noAutofit/>
          </a:bodyPr>
          <a:lstStyle/>
          <a:p>
            <a:pPr algn="ctr"/>
            <a:r>
              <a:rPr lang="en-US" sz="2800" dirty="0" smtClean="0"/>
              <a:t>Beware of following while running Docker Toolbox</a:t>
            </a:r>
            <a:endParaRPr lang="en-US" sz="2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5172" y="830356"/>
            <a:ext cx="6996023" cy="6047555"/>
          </a:xfrm>
        </p:spPr>
      </p:pic>
    </p:spTree>
    <p:extLst>
      <p:ext uri="{BB962C8B-B14F-4D97-AF65-F5344CB8AC3E}">
        <p14:creationId xmlns:p14="http://schemas.microsoft.com/office/powerpoint/2010/main" val="3482004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Quick Check</a:t>
            </a:r>
            <a:endParaRPr lang="en-US" dirty="0"/>
          </a:p>
        </p:txBody>
      </p:sp>
      <p:sp>
        <p:nvSpPr>
          <p:cNvPr id="3" name="Content Placeholder 2"/>
          <p:cNvSpPr>
            <a:spLocks noGrp="1"/>
          </p:cNvSpPr>
          <p:nvPr>
            <p:ph sz="half" idx="1"/>
          </p:nvPr>
        </p:nvSpPr>
        <p:spPr/>
        <p:txBody>
          <a:bodyPr/>
          <a:lstStyle/>
          <a:p>
            <a:r>
              <a:rPr lang="en-US" dirty="0" smtClean="0">
                <a:solidFill>
                  <a:srgbClr val="0A9E0A"/>
                </a:solidFill>
              </a:rPr>
              <a:t>Correct                                                        </a:t>
            </a:r>
            <a:endParaRPr lang="en-US" dirty="0"/>
          </a:p>
          <a:p>
            <a:endParaRPr lang="en-US" dirty="0"/>
          </a:p>
        </p:txBody>
      </p:sp>
      <p:sp>
        <p:nvSpPr>
          <p:cNvPr id="6" name="Content Placeholder 5"/>
          <p:cNvSpPr>
            <a:spLocks noGrp="1"/>
          </p:cNvSpPr>
          <p:nvPr>
            <p:ph sz="half" idx="2"/>
          </p:nvPr>
        </p:nvSpPr>
        <p:spPr/>
        <p:txBody>
          <a:bodyPr/>
          <a:lstStyle/>
          <a:p>
            <a:r>
              <a:rPr lang="en-US" dirty="0" smtClean="0">
                <a:solidFill>
                  <a:srgbClr val="FF0000"/>
                </a:solidFill>
              </a:rPr>
              <a:t>Incorrect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095" y="2528715"/>
            <a:ext cx="3937588" cy="347607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9695" y="2712714"/>
            <a:ext cx="5771115" cy="2195716"/>
          </a:xfrm>
          <a:prstGeom prst="rect">
            <a:avLst/>
          </a:prstGeom>
        </p:spPr>
      </p:pic>
    </p:spTree>
    <p:extLst>
      <p:ext uri="{BB962C8B-B14F-4D97-AF65-F5344CB8AC3E}">
        <p14:creationId xmlns:p14="http://schemas.microsoft.com/office/powerpoint/2010/main" val="625807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711906" cy="954717"/>
          </a:xfrm>
        </p:spPr>
        <p:txBody>
          <a:bodyPr/>
          <a:lstStyle/>
          <a:p>
            <a:r>
              <a:rPr lang="en-US" dirty="0" smtClean="0"/>
              <a:t>Containers vs. VMs</a:t>
            </a:r>
            <a:endParaRPr lang="en-US" dirty="0"/>
          </a:p>
        </p:txBody>
      </p:sp>
      <p:sp>
        <p:nvSpPr>
          <p:cNvPr id="3" name="Content Placeholder 2"/>
          <p:cNvSpPr>
            <a:spLocks noGrp="1"/>
          </p:cNvSpPr>
          <p:nvPr>
            <p:ph idx="1"/>
          </p:nvPr>
        </p:nvSpPr>
        <p:spPr>
          <a:xfrm>
            <a:off x="776377" y="1423358"/>
            <a:ext cx="10808898" cy="5063706"/>
          </a:xfrm>
        </p:spPr>
        <p:txBody>
          <a:bodyPr>
            <a:normAutofit fontScale="85000" lnSpcReduction="10000"/>
          </a:bodyPr>
          <a:lstStyle/>
          <a:p>
            <a:pPr>
              <a:lnSpc>
                <a:spcPct val="120000"/>
              </a:lnSpc>
            </a:pPr>
            <a:r>
              <a:rPr lang="en-US" dirty="0"/>
              <a:t>Containers share resources with the host OS, which makes them an order of magnitude more efficient. Containers can be started and stopped in a fraction of a second. Applications running in containers incur little to no overhead </a:t>
            </a:r>
            <a:r>
              <a:rPr lang="en-US" dirty="0" smtClean="0"/>
              <a:t>compared </a:t>
            </a:r>
            <a:r>
              <a:rPr lang="en-US" dirty="0"/>
              <a:t>to applications running natively on the host OS</a:t>
            </a:r>
            <a:r>
              <a:rPr lang="en-US" dirty="0" smtClean="0"/>
              <a:t>.</a:t>
            </a:r>
          </a:p>
          <a:p>
            <a:pPr>
              <a:lnSpc>
                <a:spcPct val="120000"/>
              </a:lnSpc>
            </a:pPr>
            <a:r>
              <a:rPr lang="en-US" dirty="0"/>
              <a:t>The portability of containers has the potential to eliminate a whole class of bugs caused by subtle changes in the running environment—it could even put an end to the age-old developer refrain of “but it works on my machine</a:t>
            </a:r>
            <a:r>
              <a:rPr lang="en-US" dirty="0" smtClean="0"/>
              <a:t>!”</a:t>
            </a:r>
          </a:p>
          <a:p>
            <a:pPr>
              <a:lnSpc>
                <a:spcPct val="120000"/>
              </a:lnSpc>
            </a:pPr>
            <a:r>
              <a:rPr lang="en-US" dirty="0"/>
              <a:t>The lightweight nature of containers means developers can run dozens of </a:t>
            </a:r>
            <a:r>
              <a:rPr lang="en-US" dirty="0" smtClean="0"/>
              <a:t>containers </a:t>
            </a:r>
            <a:r>
              <a:rPr lang="en-US" dirty="0"/>
              <a:t>at the same time, making it possible to emulate a production-ready </a:t>
            </a:r>
            <a:r>
              <a:rPr lang="en-US" dirty="0" smtClean="0"/>
              <a:t>distributed </a:t>
            </a:r>
            <a:r>
              <a:rPr lang="en-US" dirty="0"/>
              <a:t>system. Operations engineers can run many more containers on a single host machine than using VMs alone</a:t>
            </a:r>
            <a:r>
              <a:rPr lang="en-US" dirty="0" smtClean="0"/>
              <a:t>.</a:t>
            </a:r>
          </a:p>
          <a:p>
            <a:pPr>
              <a:lnSpc>
                <a:spcPct val="120000"/>
              </a:lnSpc>
            </a:pPr>
            <a:r>
              <a:rPr lang="en-US" dirty="0"/>
              <a:t>Containers also have advantages for end users and developers outside of </a:t>
            </a:r>
            <a:r>
              <a:rPr lang="en-US" dirty="0" smtClean="0"/>
              <a:t>deploying </a:t>
            </a:r>
            <a:r>
              <a:rPr lang="en-US" dirty="0"/>
              <a:t>to the cloud. Users can download and run complex applications without needing to spend hours on configuration and installation issues or worrying about the changes required to their system. In turn, the developers of such </a:t>
            </a:r>
            <a:r>
              <a:rPr lang="en-US" dirty="0" err="1"/>
              <a:t>appli</a:t>
            </a:r>
            <a:r>
              <a:rPr lang="en-US" dirty="0"/>
              <a:t>‐ cations can avoid worrying about differences in user environments and the avail‐ ability of dependencies.  </a:t>
            </a:r>
          </a:p>
        </p:txBody>
      </p:sp>
    </p:spTree>
    <p:extLst>
      <p:ext uri="{BB962C8B-B14F-4D97-AF65-F5344CB8AC3E}">
        <p14:creationId xmlns:p14="http://schemas.microsoft.com/office/powerpoint/2010/main" val="37791463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First Steps</a:t>
            </a:r>
            <a:endParaRPr lang="en-US" dirty="0"/>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594685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727" y="2096220"/>
            <a:ext cx="4505221" cy="1360067"/>
          </a:xfrm>
          <a:prstGeom prst="rect">
            <a:avLst/>
          </a:prstGeom>
        </p:spPr>
      </p:pic>
      <p:sp>
        <p:nvSpPr>
          <p:cNvPr id="2" name="Title 1"/>
          <p:cNvSpPr>
            <a:spLocks noGrp="1"/>
          </p:cNvSpPr>
          <p:nvPr>
            <p:ph type="title"/>
          </p:nvPr>
        </p:nvSpPr>
        <p:spPr/>
        <p:txBody>
          <a:bodyPr/>
          <a:lstStyle/>
          <a:p>
            <a:r>
              <a:rPr lang="en-US" dirty="0" smtClean="0"/>
              <a:t>Running your first image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4157193" cy="440037"/>
          </a:xfrm>
        </p:spPr>
      </p:pic>
    </p:spTree>
    <p:extLst>
      <p:ext uri="{BB962C8B-B14F-4D97-AF65-F5344CB8AC3E}">
        <p14:creationId xmlns:p14="http://schemas.microsoft.com/office/powerpoint/2010/main" val="32992779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7803"/>
            <a:ext cx="6428117" cy="517496"/>
          </a:xfrm>
        </p:spPr>
        <p:txBody>
          <a:bodyPr>
            <a:normAutofit fontScale="90000"/>
          </a:bodyPr>
          <a:lstStyle/>
          <a:p>
            <a:r>
              <a:rPr lang="en-US" dirty="0" smtClean="0"/>
              <a:t>What happened?</a:t>
            </a:r>
            <a:endParaRPr lang="en-US" dirty="0"/>
          </a:p>
        </p:txBody>
      </p:sp>
      <p:sp>
        <p:nvSpPr>
          <p:cNvPr id="3" name="Content Placeholder 2"/>
          <p:cNvSpPr>
            <a:spLocks noGrp="1"/>
          </p:cNvSpPr>
          <p:nvPr>
            <p:ph idx="1"/>
          </p:nvPr>
        </p:nvSpPr>
        <p:spPr>
          <a:xfrm>
            <a:off x="838200" y="1380227"/>
            <a:ext cx="9654396" cy="4356789"/>
          </a:xfrm>
        </p:spPr>
        <p:txBody>
          <a:bodyPr>
            <a:normAutofit/>
          </a:bodyPr>
          <a:lstStyle/>
          <a:p>
            <a:pPr marL="0" indent="0">
              <a:lnSpc>
                <a:spcPct val="100000"/>
              </a:lnSpc>
              <a:buNone/>
            </a:pPr>
            <a:r>
              <a:rPr lang="en-US" sz="2400" dirty="0"/>
              <a:t>We’ve called the </a:t>
            </a:r>
            <a:r>
              <a:rPr lang="en-US" sz="2400" dirty="0" err="1"/>
              <a:t>docker</a:t>
            </a:r>
            <a:r>
              <a:rPr lang="en-US" sz="2400" dirty="0"/>
              <a:t> run command, which is </a:t>
            </a:r>
            <a:r>
              <a:rPr lang="en-US" sz="2400" dirty="0" smtClean="0"/>
              <a:t>responsible </a:t>
            </a:r>
            <a:r>
              <a:rPr lang="en-US" sz="2400" dirty="0"/>
              <a:t>for launching containers. The argument </a:t>
            </a:r>
            <a:r>
              <a:rPr lang="en-US" sz="2400" dirty="0" err="1"/>
              <a:t>debian</a:t>
            </a:r>
            <a:r>
              <a:rPr lang="en-US" sz="2400" dirty="0"/>
              <a:t> is the name of the </a:t>
            </a:r>
            <a:r>
              <a:rPr lang="en-US" sz="2400" dirty="0" smtClean="0"/>
              <a:t>image </a:t>
            </a:r>
            <a:r>
              <a:rPr lang="en-US" sz="2400" dirty="0"/>
              <a:t>we want to use—in this case, a stripped-down version of the </a:t>
            </a:r>
            <a:r>
              <a:rPr lang="en-US" sz="2400" dirty="0" err="1"/>
              <a:t>Debian</a:t>
            </a:r>
            <a:r>
              <a:rPr lang="en-US" sz="2400" dirty="0"/>
              <a:t> Linux distribution. The first line of the output tells us we don’t have a local copy of the </a:t>
            </a:r>
            <a:r>
              <a:rPr lang="en-US" sz="2400" dirty="0" err="1"/>
              <a:t>Debian</a:t>
            </a:r>
            <a:r>
              <a:rPr lang="en-US" sz="2400" dirty="0"/>
              <a:t> image. Docker then checks online at the Docker Hub and downloads the newest version of the </a:t>
            </a:r>
            <a:r>
              <a:rPr lang="en-US" sz="2400" dirty="0" err="1"/>
              <a:t>Debian</a:t>
            </a:r>
            <a:r>
              <a:rPr lang="en-US" sz="2400" dirty="0"/>
              <a:t> image. Once the image has been downloaded, Docker turns the image into a running container and executes the command we specified—echo "Hello World"— inside it. The result of running this command is shown in the last line of the output.</a:t>
            </a:r>
          </a:p>
        </p:txBody>
      </p:sp>
    </p:spTree>
    <p:extLst>
      <p:ext uri="{BB962C8B-B14F-4D97-AF65-F5344CB8AC3E}">
        <p14:creationId xmlns:p14="http://schemas.microsoft.com/office/powerpoint/2010/main" val="32193489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815423" cy="661418"/>
          </a:xfrm>
        </p:spPr>
        <p:txBody>
          <a:bodyPr>
            <a:normAutofit fontScale="90000"/>
          </a:bodyPr>
          <a:lstStyle/>
          <a:p>
            <a:r>
              <a:rPr lang="en-US" dirty="0" smtClean="0"/>
              <a:t>Invoking command prompt</a:t>
            </a:r>
            <a:endParaRPr lang="en-US" dirty="0"/>
          </a:p>
        </p:txBody>
      </p:sp>
      <p:sp>
        <p:nvSpPr>
          <p:cNvPr id="3" name="Content Placeholder 2"/>
          <p:cNvSpPr>
            <a:spLocks noGrp="1"/>
          </p:cNvSpPr>
          <p:nvPr>
            <p:ph idx="1"/>
          </p:nvPr>
        </p:nvSpPr>
        <p:spPr>
          <a:xfrm>
            <a:off x="838200" y="1264908"/>
            <a:ext cx="10515600" cy="4351338"/>
          </a:xfrm>
        </p:spPr>
        <p:txBody>
          <a:bodyPr>
            <a:normAutofit/>
          </a:bodyPr>
          <a:lstStyle/>
          <a:p>
            <a:pPr marL="0" indent="0">
              <a:buNone/>
            </a:pPr>
            <a:endParaRPr lang="en-US" sz="2400" dirty="0" smtClean="0"/>
          </a:p>
          <a:p>
            <a:pPr marL="0" indent="0">
              <a:buNone/>
            </a:pPr>
            <a:endParaRPr lang="en-US" sz="2400" dirty="0"/>
          </a:p>
          <a:p>
            <a:pPr marL="0" indent="0">
              <a:buNone/>
            </a:pPr>
            <a:endParaRPr lang="en-US" sz="2400" dirty="0" smtClean="0"/>
          </a:p>
          <a:p>
            <a:pPr marL="0" indent="0">
              <a:buNone/>
            </a:pPr>
            <a:endParaRPr lang="en-US" sz="2400" dirty="0"/>
          </a:p>
          <a:p>
            <a:pPr marL="0" indent="0">
              <a:buNone/>
            </a:pPr>
            <a:r>
              <a:rPr lang="en-US" sz="2400" dirty="0" smtClean="0"/>
              <a:t>This </a:t>
            </a:r>
            <a:r>
              <a:rPr lang="en-US" sz="2400" dirty="0"/>
              <a:t>will give you a new command prompt inside the container, very similar to </a:t>
            </a:r>
            <a:r>
              <a:rPr lang="en-US" sz="2400" dirty="0" err="1"/>
              <a:t>ssh’ing</a:t>
            </a:r>
            <a:r>
              <a:rPr lang="en-US" sz="2400" dirty="0"/>
              <a:t> into a remote machine. In this case, the flags -</a:t>
            </a:r>
            <a:r>
              <a:rPr lang="en-US" sz="2400" dirty="0" err="1"/>
              <a:t>i</a:t>
            </a:r>
            <a:r>
              <a:rPr lang="en-US" sz="2400" dirty="0"/>
              <a:t> and -t tell Docker we want an interactive session with a </a:t>
            </a:r>
            <a:r>
              <a:rPr lang="en-US" sz="2400" dirty="0" err="1"/>
              <a:t>tty</a:t>
            </a:r>
            <a:r>
              <a:rPr lang="en-US" sz="2400" dirty="0"/>
              <a:t> attached. The command /bin/bash gives us a bash shell. When you exit the shell, the container will stop—containers only run as long as their main process.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16893"/>
            <a:ext cx="6806571" cy="1602351"/>
          </a:xfrm>
          <a:prstGeom prst="rect">
            <a:avLst/>
          </a:prstGeom>
        </p:spPr>
      </p:pic>
    </p:spTree>
    <p:extLst>
      <p:ext uri="{BB962C8B-B14F-4D97-AF65-F5344CB8AC3E}">
        <p14:creationId xmlns:p14="http://schemas.microsoft.com/office/powerpoint/2010/main" val="34009879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Basic Commands</a:t>
            </a:r>
            <a:endParaRPr lang="en-US" dirty="0"/>
          </a:p>
        </p:txBody>
      </p:sp>
    </p:spTree>
    <p:extLst>
      <p:ext uri="{BB962C8B-B14F-4D97-AF65-F5344CB8AC3E}">
        <p14:creationId xmlns:p14="http://schemas.microsoft.com/office/powerpoint/2010/main" val="33348257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5519" y="68857"/>
            <a:ext cx="10663107" cy="6331954"/>
          </a:xfrm>
        </p:spPr>
        <p:txBody>
          <a:bodyPr/>
          <a:lstStyle/>
          <a:p>
            <a:r>
              <a:rPr lang="en-US" dirty="0"/>
              <a:t>First, let’s launch a new container; but this time, we’ll give it a new hostname with the -h flag: </a:t>
            </a:r>
            <a:endParaRPr lang="en-US" dirty="0" smtClean="0"/>
          </a:p>
          <a:p>
            <a:endParaRPr lang="en-US" dirty="0" smtClean="0"/>
          </a:p>
          <a:p>
            <a:r>
              <a:rPr lang="en-US" dirty="0" smtClean="0"/>
              <a:t>Let’s break the container:</a:t>
            </a:r>
          </a:p>
          <a:p>
            <a:endParaRPr lang="en-US" dirty="0"/>
          </a:p>
          <a:p>
            <a:r>
              <a:rPr lang="en-US" dirty="0" smtClean="0"/>
              <a:t>Running “</a:t>
            </a:r>
            <a:r>
              <a:rPr lang="en-US" dirty="0" err="1" smtClean="0">
                <a:solidFill>
                  <a:srgbClr val="FFFF00"/>
                </a:solidFill>
              </a:rPr>
              <a:t>docker</a:t>
            </a:r>
            <a:r>
              <a:rPr lang="en-US" dirty="0" smtClean="0">
                <a:solidFill>
                  <a:srgbClr val="FFFF00"/>
                </a:solidFill>
              </a:rPr>
              <a:t> </a:t>
            </a:r>
            <a:r>
              <a:rPr lang="en-US" dirty="0" err="1" smtClean="0">
                <a:solidFill>
                  <a:srgbClr val="FFFF00"/>
                </a:solidFill>
              </a:rPr>
              <a:t>ps</a:t>
            </a:r>
            <a:r>
              <a:rPr lang="en-US" dirty="0" smtClean="0"/>
              <a:t>”:</a:t>
            </a:r>
          </a:p>
          <a:p>
            <a:endParaRPr lang="en-US" dirty="0"/>
          </a:p>
          <a:p>
            <a:r>
              <a:rPr lang="en-US" dirty="0" smtClean="0"/>
              <a:t>Inspect &amp; Diff:</a:t>
            </a:r>
          </a:p>
          <a:p>
            <a:endParaRPr lang="en-US" dirty="0"/>
          </a:p>
          <a:p>
            <a:endParaRPr lang="en-US" dirty="0" smtClean="0"/>
          </a:p>
          <a:p>
            <a:endParaRPr lang="en-US" dirty="0"/>
          </a:p>
          <a:p>
            <a:r>
              <a:rPr lang="en-US" dirty="0" smtClean="0"/>
              <a:t>Exiting:</a:t>
            </a:r>
          </a:p>
          <a:p>
            <a:endParaRPr lang="en-US" dirty="0" smtClean="0"/>
          </a:p>
          <a:p>
            <a:r>
              <a:rPr lang="en-US" dirty="0" smtClean="0"/>
              <a:t>Removing a container:</a:t>
            </a:r>
          </a:p>
          <a:p>
            <a:endParaRPr lang="en-US" dirty="0" smtClean="0"/>
          </a:p>
          <a:p>
            <a:endParaRPr lang="en-US" dirty="0" smtClean="0"/>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410" y="769544"/>
            <a:ext cx="3799295" cy="46128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411" y="1625531"/>
            <a:ext cx="3436986" cy="5584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410" y="2507531"/>
            <a:ext cx="3799295" cy="48010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5410" y="3302087"/>
            <a:ext cx="4377265" cy="13733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0040" y="3214475"/>
            <a:ext cx="1954950" cy="1460995"/>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5410" y="5058893"/>
            <a:ext cx="1530537" cy="541027"/>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5410" y="6009350"/>
            <a:ext cx="2095682" cy="365792"/>
          </a:xfrm>
          <a:prstGeom prst="rect">
            <a:avLst/>
          </a:prstGeom>
        </p:spPr>
      </p:pic>
    </p:spTree>
    <p:extLst>
      <p:ext uri="{BB962C8B-B14F-4D97-AF65-F5344CB8AC3E}">
        <p14:creationId xmlns:p14="http://schemas.microsoft.com/office/powerpoint/2010/main" val="36942123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4194" y="1152983"/>
            <a:ext cx="7748736" cy="4783516"/>
          </a:xfrm>
        </p:spPr>
      </p:pic>
    </p:spTree>
    <p:extLst>
      <p:ext uri="{BB962C8B-B14F-4D97-AF65-F5344CB8AC3E}">
        <p14:creationId xmlns:p14="http://schemas.microsoft.com/office/powerpoint/2010/main" val="3541124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7585" y="353684"/>
            <a:ext cx="9532269" cy="5894716"/>
          </a:xfrm>
        </p:spPr>
        <p:txBody>
          <a:bodyPr/>
          <a:lstStyle/>
          <a:p>
            <a:r>
              <a:rPr lang="en-US" sz="1800" dirty="0" smtClean="0"/>
              <a:t>Creating another </a:t>
            </a:r>
            <a:r>
              <a:rPr lang="en-US" sz="1800" dirty="0" err="1" smtClean="0"/>
              <a:t>docker</a:t>
            </a:r>
            <a:r>
              <a:rPr lang="en-US" sz="1800" dirty="0" smtClean="0"/>
              <a:t> container and running “</a:t>
            </a:r>
            <a:r>
              <a:rPr lang="en-US" sz="1800" dirty="0" err="1" smtClean="0"/>
              <a:t>cowsay</a:t>
            </a:r>
            <a:r>
              <a:rPr lang="en-US" sz="1800" dirty="0" smtClean="0"/>
              <a:t>” application in it:</a:t>
            </a:r>
          </a:p>
          <a:p>
            <a:endParaRPr lang="en-US" dirty="0" smtClean="0"/>
          </a:p>
          <a:p>
            <a:endParaRPr lang="en-US" dirty="0"/>
          </a:p>
          <a:p>
            <a:endParaRPr lang="en-US" dirty="0" smtClean="0"/>
          </a:p>
          <a:p>
            <a:endParaRPr lang="en-US" dirty="0"/>
          </a:p>
          <a:p>
            <a:endParaRPr lang="en-US" dirty="0" smtClean="0"/>
          </a:p>
          <a:p>
            <a:r>
              <a:rPr lang="en-US" sz="1600" dirty="0" smtClean="0"/>
              <a:t>To </a:t>
            </a:r>
            <a:r>
              <a:rPr lang="en-US" sz="1600" dirty="0"/>
              <a:t>turn it into an image, we can just use the </a:t>
            </a:r>
            <a:r>
              <a:rPr lang="en-US" sz="1600" dirty="0" err="1"/>
              <a:t>docker</a:t>
            </a:r>
            <a:r>
              <a:rPr lang="en-US" sz="1600" dirty="0"/>
              <a:t> commit command. It doesn’t matter if the container is running or stopped. To do this, we need to give the command the name of the container (“</a:t>
            </a:r>
            <a:r>
              <a:rPr lang="en-US" sz="1600" dirty="0" err="1"/>
              <a:t>cowsay</a:t>
            </a:r>
            <a:r>
              <a:rPr lang="en-US" sz="1600" dirty="0"/>
              <a:t>”) a name for the image (“</a:t>
            </a:r>
            <a:r>
              <a:rPr lang="en-US" sz="1600" dirty="0" err="1"/>
              <a:t>cowsayimage</a:t>
            </a:r>
            <a:r>
              <a:rPr lang="en-US" sz="1600" dirty="0"/>
              <a:t>”) and the name of the repository to </a:t>
            </a:r>
            <a:r>
              <a:rPr lang="en-US" sz="1600" dirty="0" smtClean="0"/>
              <a:t>store </a:t>
            </a:r>
            <a:r>
              <a:rPr lang="en-US" sz="1600" dirty="0"/>
              <a:t>it in (“test</a:t>
            </a:r>
            <a:r>
              <a:rPr lang="en-US" sz="1600" dirty="0" smtClean="0"/>
              <a:t>”):</a:t>
            </a:r>
          </a:p>
          <a:p>
            <a:endParaRPr lang="en-US" sz="1600" dirty="0"/>
          </a:p>
          <a:p>
            <a:endParaRPr lang="en-US" sz="1600" dirty="0" smtClean="0"/>
          </a:p>
          <a:p>
            <a:r>
              <a:rPr lang="en-US" sz="1600" dirty="0"/>
              <a:t>Now we have an image with cow‐ say installed that we can run</a:t>
            </a:r>
            <a:r>
              <a:rPr lang="en-US" sz="1600" dirty="0" smtClean="0"/>
              <a:t>:</a:t>
            </a:r>
          </a:p>
          <a:p>
            <a:endParaRPr lang="en-US" sz="1600" dirty="0" smtClean="0"/>
          </a:p>
          <a:p>
            <a:endParaRPr lang="en-US" sz="1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142" y="827013"/>
            <a:ext cx="4229467" cy="102878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8924" y="827013"/>
            <a:ext cx="2957491" cy="19248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142" y="4022539"/>
            <a:ext cx="4427604" cy="69348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142" y="5111337"/>
            <a:ext cx="3549594" cy="1454752"/>
          </a:xfrm>
          <a:prstGeom prst="rect">
            <a:avLst/>
          </a:prstGeom>
        </p:spPr>
      </p:pic>
    </p:spTree>
    <p:extLst>
      <p:ext uri="{BB962C8B-B14F-4D97-AF65-F5344CB8AC3E}">
        <p14:creationId xmlns:p14="http://schemas.microsoft.com/office/powerpoint/2010/main" val="41545652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Building Images from </a:t>
            </a:r>
            <a:r>
              <a:rPr lang="en-US" dirty="0" err="1" smtClean="0"/>
              <a:t>Dockerfiles</a:t>
            </a:r>
            <a:endParaRPr lang="en-US" dirty="0"/>
          </a:p>
        </p:txBody>
      </p:sp>
    </p:spTree>
    <p:extLst>
      <p:ext uri="{BB962C8B-B14F-4D97-AF65-F5344CB8AC3E}">
        <p14:creationId xmlns:p14="http://schemas.microsoft.com/office/powerpoint/2010/main" val="1588249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94354" y="603680"/>
            <a:ext cx="10128280" cy="5857505"/>
          </a:xfrm>
        </p:spPr>
        <p:txBody>
          <a:bodyPr>
            <a:normAutofit/>
          </a:bodyPr>
          <a:lstStyle/>
          <a:p>
            <a:r>
              <a:rPr lang="en-US" sz="1800" dirty="0">
                <a:latin typeface="Arial" panose="020B0604020202020204" pitchFamily="34" charset="0"/>
                <a:cs typeface="Arial" panose="020B0604020202020204" pitchFamily="34" charset="0"/>
              </a:rPr>
              <a:t>A </a:t>
            </a:r>
            <a:r>
              <a:rPr lang="en-US" sz="1800" dirty="0" err="1">
                <a:latin typeface="Arial" panose="020B0604020202020204" pitchFamily="34" charset="0"/>
                <a:cs typeface="Arial" panose="020B0604020202020204" pitchFamily="34" charset="0"/>
              </a:rPr>
              <a:t>Dockerfile</a:t>
            </a:r>
            <a:r>
              <a:rPr lang="en-US" sz="1800" dirty="0">
                <a:latin typeface="Arial" panose="020B0604020202020204" pitchFamily="34" charset="0"/>
                <a:cs typeface="Arial" panose="020B0604020202020204" pitchFamily="34" charset="0"/>
              </a:rPr>
              <a:t> is simply a text file that contains a set of steps that can be used to create a Docker image</a:t>
            </a:r>
            <a:r>
              <a:rPr lang="en-US" sz="1800" dirty="0" smtClean="0">
                <a:latin typeface="Arial" panose="020B0604020202020204" pitchFamily="34" charset="0"/>
                <a:cs typeface="Arial" panose="020B0604020202020204" pitchFamily="34" charset="0"/>
              </a:rPr>
              <a:t>.</a:t>
            </a:r>
          </a:p>
          <a:p>
            <a:endParaRPr lang="en-US" dirty="0"/>
          </a:p>
          <a:p>
            <a:r>
              <a:rPr lang="en-US" sz="1800" dirty="0" smtClean="0">
                <a:latin typeface="Arial" panose="020B0604020202020204" pitchFamily="34" charset="0"/>
                <a:cs typeface="Arial" panose="020B0604020202020204" pitchFamily="34" charset="0"/>
              </a:rPr>
              <a:t>Insert the following in </a:t>
            </a:r>
            <a:r>
              <a:rPr lang="en-US" sz="1800" dirty="0" err="1" smtClean="0">
                <a:latin typeface="Arial" panose="020B0604020202020204" pitchFamily="34" charset="0"/>
                <a:cs typeface="Arial" panose="020B0604020202020204" pitchFamily="34" charset="0"/>
              </a:rPr>
              <a:t>Dockerfile</a:t>
            </a:r>
            <a:r>
              <a:rPr lang="en-US" sz="1800" dirty="0" smtClean="0">
                <a:latin typeface="Arial" panose="020B0604020202020204" pitchFamily="34" charset="0"/>
                <a:cs typeface="Arial" panose="020B0604020202020204" pitchFamily="34" charset="0"/>
              </a:rPr>
              <a:t>:</a:t>
            </a:r>
          </a:p>
          <a:p>
            <a:endParaRPr lang="en-US" sz="1800" dirty="0"/>
          </a:p>
          <a:p>
            <a:endParaRPr lang="en-US" sz="1800" dirty="0" smtClean="0"/>
          </a:p>
          <a:p>
            <a:r>
              <a:rPr lang="en-US" sz="1800" dirty="0">
                <a:latin typeface="Arial" panose="020B0604020202020204" pitchFamily="34" charset="0"/>
                <a:cs typeface="Arial" panose="020B0604020202020204" pitchFamily="34" charset="0"/>
              </a:rPr>
              <a:t>The FROM instruction specifies the base image to use (</a:t>
            </a:r>
            <a:r>
              <a:rPr lang="en-US" sz="1800" dirty="0" err="1">
                <a:latin typeface="Arial" panose="020B0604020202020204" pitchFamily="34" charset="0"/>
                <a:cs typeface="Arial" panose="020B0604020202020204" pitchFamily="34" charset="0"/>
              </a:rPr>
              <a:t>debian</a:t>
            </a:r>
            <a:r>
              <a:rPr lang="en-US" sz="1800" dirty="0">
                <a:latin typeface="Arial" panose="020B0604020202020204" pitchFamily="34" charset="0"/>
                <a:cs typeface="Arial" panose="020B0604020202020204" pitchFamily="34" charset="0"/>
              </a:rPr>
              <a:t>, as before; but this time, we have specified that we want to use the version tagged “wheezy”). All </a:t>
            </a:r>
            <a:r>
              <a:rPr lang="en-US" sz="1800" dirty="0" err="1" smtClean="0">
                <a:latin typeface="Arial" panose="020B0604020202020204" pitchFamily="34" charset="0"/>
                <a:cs typeface="Arial" panose="020B0604020202020204" pitchFamily="34" charset="0"/>
              </a:rPr>
              <a:t>Dockerfiles</a:t>
            </a:r>
            <a:r>
              <a:rPr lang="en-US" sz="1800" dirty="0">
                <a:latin typeface="Arial" panose="020B0604020202020204" pitchFamily="34" charset="0"/>
                <a:cs typeface="Arial" panose="020B0604020202020204" pitchFamily="34" charset="0"/>
              </a:rPr>
              <a:t> must have a FROM instruction as the first </a:t>
            </a:r>
            <a:r>
              <a:rPr lang="en-US" sz="1800" dirty="0" err="1">
                <a:latin typeface="Arial" panose="020B0604020202020204" pitchFamily="34" charset="0"/>
                <a:cs typeface="Arial" panose="020B0604020202020204" pitchFamily="34" charset="0"/>
              </a:rPr>
              <a:t>noncomment</a:t>
            </a:r>
            <a:r>
              <a:rPr lang="en-US" sz="1800" dirty="0">
                <a:latin typeface="Arial" panose="020B0604020202020204" pitchFamily="34" charset="0"/>
                <a:cs typeface="Arial" panose="020B0604020202020204" pitchFamily="34" charset="0"/>
              </a:rPr>
              <a:t> instruction. RUN instructions specify a shell command to execute inside the image. In this case, we are just </a:t>
            </a:r>
            <a:r>
              <a:rPr lang="en-US" sz="1800" dirty="0" smtClean="0">
                <a:latin typeface="Arial" panose="020B0604020202020204" pitchFamily="34" charset="0"/>
                <a:cs typeface="Arial" panose="020B0604020202020204" pitchFamily="34" charset="0"/>
              </a:rPr>
              <a:t>installing </a:t>
            </a:r>
            <a:r>
              <a:rPr lang="en-US" sz="1800" dirty="0" err="1">
                <a:latin typeface="Arial" panose="020B0604020202020204" pitchFamily="34" charset="0"/>
                <a:cs typeface="Arial" panose="020B0604020202020204" pitchFamily="34" charset="0"/>
              </a:rPr>
              <a:t>cowsay</a:t>
            </a:r>
            <a:r>
              <a:rPr lang="en-US" sz="1800" dirty="0">
                <a:latin typeface="Arial" panose="020B0604020202020204" pitchFamily="34" charset="0"/>
                <a:cs typeface="Arial" panose="020B0604020202020204" pitchFamily="34" charset="0"/>
              </a:rPr>
              <a:t> and fortune in the same way as we did before</a:t>
            </a:r>
            <a:r>
              <a:rPr lang="en-US" sz="1800" dirty="0" smtClean="0">
                <a:latin typeface="Arial" panose="020B0604020202020204" pitchFamily="34" charset="0"/>
                <a:cs typeface="Arial" panose="020B0604020202020204" pitchFamily="34" charset="0"/>
              </a:rPr>
              <a:t>.</a:t>
            </a:r>
          </a:p>
          <a:p>
            <a:r>
              <a:rPr lang="en-US" sz="1800" dirty="0" smtClean="0">
                <a:latin typeface="Arial" panose="020B0604020202020204" pitchFamily="34" charset="0"/>
                <a:cs typeface="Arial" panose="020B0604020202020204" pitchFamily="34" charset="0"/>
              </a:rPr>
              <a:t>Build the image:</a:t>
            </a:r>
            <a:r>
              <a:rPr lang="en-US" sz="1800" dirty="0" smtClean="0">
                <a:latin typeface="Times New Roman" panose="02020603050405020304" pitchFamily="18" charset="0"/>
                <a:cs typeface="Times New Roman" panose="02020603050405020304" pitchFamily="18" charset="0"/>
              </a:rPr>
              <a:t>→→→→→→→→→→→</a:t>
            </a:r>
            <a:endParaRPr lang="en-US" sz="1800" dirty="0" smtClean="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n-US" sz="1800" dirty="0" smtClean="0">
              <a:latin typeface="Arial" panose="020B0604020202020204" pitchFamily="34" charset="0"/>
              <a:cs typeface="Arial" panose="020B0604020202020204" pitchFamily="34" charset="0"/>
            </a:endParaRPr>
          </a:p>
          <a:p>
            <a:r>
              <a:rPr lang="en-US" sz="1800" dirty="0" smtClean="0">
                <a:latin typeface="Arial" panose="020B0604020202020204" pitchFamily="34" charset="0"/>
                <a:cs typeface="Arial" panose="020B0604020202020204" pitchFamily="34" charset="0"/>
              </a:rPr>
              <a:t>Run the image:</a:t>
            </a:r>
          </a:p>
          <a:p>
            <a:endParaRPr lang="en-US" sz="1800" dirty="0" smtClean="0">
              <a:latin typeface="Arial" panose="020B0604020202020204" pitchFamily="34" charset="0"/>
              <a:cs typeface="Arial" panose="020B0604020202020204" pitchFamily="34" charset="0"/>
            </a:endParaRPr>
          </a:p>
          <a:p>
            <a:endParaRPr lang="en-US" dirty="0" smtClean="0"/>
          </a:p>
          <a:p>
            <a:endParaRPr lang="en-US" dirty="0" smtClean="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783" y="1227997"/>
            <a:ext cx="1299849" cy="55425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783" y="2091478"/>
            <a:ext cx="3856054" cy="57917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3496" y="4514925"/>
            <a:ext cx="4583640" cy="194626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0783" y="6001083"/>
            <a:ext cx="4115157" cy="304826"/>
          </a:xfrm>
          <a:prstGeom prst="rect">
            <a:avLst/>
          </a:prstGeom>
        </p:spPr>
      </p:pic>
    </p:spTree>
    <p:extLst>
      <p:ext uri="{BB962C8B-B14F-4D97-AF65-F5344CB8AC3E}">
        <p14:creationId xmlns:p14="http://schemas.microsoft.com/office/powerpoint/2010/main" val="22623791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Containers/Dockers vs. VMs.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9955" y="1902174"/>
            <a:ext cx="6792968" cy="425619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1686" y="4208059"/>
            <a:ext cx="2414576" cy="1872668"/>
          </a:xfrm>
          <a:prstGeom prst="rect">
            <a:avLst/>
          </a:prstGeom>
        </p:spPr>
      </p:pic>
    </p:spTree>
    <p:extLst>
      <p:ext uri="{BB962C8B-B14F-4D97-AF65-F5344CB8AC3E}">
        <p14:creationId xmlns:p14="http://schemas.microsoft.com/office/powerpoint/2010/main" val="18033969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331954"/>
            <a:ext cx="8791187" cy="703222"/>
          </a:xfrm>
        </p:spPr>
        <p:txBody>
          <a:bodyPr/>
          <a:lstStyle/>
          <a:p>
            <a:r>
              <a:rPr lang="en-US" sz="3600" dirty="0" smtClean="0"/>
              <a:t>Introducing </a:t>
            </a:r>
            <a:r>
              <a:rPr lang="en-US" sz="3600" dirty="0" smtClean="0">
                <a:solidFill>
                  <a:schemeClr val="accent3">
                    <a:lumMod val="60000"/>
                    <a:lumOff val="40000"/>
                  </a:schemeClr>
                </a:solidFill>
              </a:rPr>
              <a:t>ENTRYPOINT</a:t>
            </a:r>
            <a:endParaRPr lang="en-US" sz="3600" dirty="0">
              <a:solidFill>
                <a:schemeClr val="accent3">
                  <a:lumMod val="60000"/>
                  <a:lumOff val="40000"/>
                </a:schemeClr>
              </a:solidFill>
            </a:endParaRPr>
          </a:p>
        </p:txBody>
      </p:sp>
      <p:sp>
        <p:nvSpPr>
          <p:cNvPr id="3" name="Content Placeholder 2"/>
          <p:cNvSpPr>
            <a:spLocks noGrp="1"/>
          </p:cNvSpPr>
          <p:nvPr>
            <p:ph idx="1"/>
          </p:nvPr>
        </p:nvSpPr>
        <p:spPr>
          <a:xfrm>
            <a:off x="646111" y="1043796"/>
            <a:ext cx="9722839" cy="5693434"/>
          </a:xfrm>
        </p:spPr>
        <p:txBody>
          <a:bodyPr>
            <a:normAutofit/>
          </a:bodyPr>
          <a:lstStyle/>
          <a:p>
            <a:r>
              <a:rPr lang="en-US" dirty="0">
                <a:latin typeface="Arial" panose="020B0604020202020204" pitchFamily="34" charset="0"/>
                <a:cs typeface="Arial" panose="020B0604020202020204" pitchFamily="34" charset="0"/>
              </a:rPr>
              <a:t>The ENTRYPOINT instruction lets us specify an executable that is used to handle any arguments passed to </a:t>
            </a:r>
            <a:r>
              <a:rPr lang="en-US" dirty="0" err="1">
                <a:latin typeface="Arial" panose="020B0604020202020204" pitchFamily="34" charset="0"/>
                <a:cs typeface="Arial" panose="020B0604020202020204" pitchFamily="34" charset="0"/>
              </a:rPr>
              <a:t>docker</a:t>
            </a:r>
            <a:r>
              <a:rPr lang="en-US" dirty="0">
                <a:latin typeface="Arial" panose="020B0604020202020204" pitchFamily="34" charset="0"/>
                <a:cs typeface="Arial" panose="020B0604020202020204" pitchFamily="34" charset="0"/>
              </a:rPr>
              <a:t> run</a:t>
            </a:r>
            <a:r>
              <a:rPr lang="en-US" dirty="0" smtClean="0">
                <a:latin typeface="Arial" panose="020B0604020202020204" pitchFamily="34" charset="0"/>
                <a:cs typeface="Arial" panose="020B0604020202020204" pitchFamily="34" charset="0"/>
              </a:rPr>
              <a:t>.</a:t>
            </a:r>
          </a:p>
          <a:p>
            <a:r>
              <a:rPr lang="en-US" dirty="0" smtClean="0">
                <a:latin typeface="Arial" panose="020B0604020202020204" pitchFamily="34" charset="0"/>
                <a:cs typeface="Arial" panose="020B0604020202020204" pitchFamily="34" charset="0"/>
              </a:rPr>
              <a:t>Add the following to  the </a:t>
            </a:r>
            <a:r>
              <a:rPr lang="en-US" dirty="0" err="1" smtClean="0">
                <a:latin typeface="Arial" panose="020B0604020202020204" pitchFamily="34" charset="0"/>
                <a:cs typeface="Arial" panose="020B0604020202020204" pitchFamily="34" charset="0"/>
              </a:rPr>
              <a:t>Dockerfile</a:t>
            </a:r>
            <a:r>
              <a:rPr lang="en-US" dirty="0" smtClean="0">
                <a:latin typeface="Arial" panose="020B0604020202020204" pitchFamily="34" charset="0"/>
                <a:cs typeface="Arial" panose="020B0604020202020204" pitchFamily="34" charset="0"/>
              </a:rPr>
              <a:t>:</a:t>
            </a:r>
          </a:p>
          <a:p>
            <a:endParaRPr lang="en-US" dirty="0">
              <a:solidFill>
                <a:srgbClr val="FFFF00"/>
              </a:solidFill>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Rebuild &amp; run:</a:t>
            </a:r>
          </a:p>
          <a:p>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To be able to get the generic o/p and specific o/p from </a:t>
            </a:r>
            <a:r>
              <a:rPr lang="en-US" dirty="0" err="1" smtClean="0">
                <a:latin typeface="Arial" panose="020B0604020202020204" pitchFamily="34" charset="0"/>
                <a:cs typeface="Arial" panose="020B0604020202020204" pitchFamily="34" charset="0"/>
              </a:rPr>
              <a:t>cowsay</a:t>
            </a:r>
            <a:r>
              <a:rPr lang="en-US" dirty="0" smtClean="0">
                <a:latin typeface="Arial" panose="020B0604020202020204" pitchFamily="34" charset="0"/>
                <a:cs typeface="Arial" panose="020B0604020202020204" pitchFamily="34" charset="0"/>
              </a:rPr>
              <a:t> application:</a:t>
            </a:r>
          </a:p>
          <a:p>
            <a:r>
              <a:rPr lang="en-US" sz="1800" dirty="0">
                <a:latin typeface="Arial" panose="020B0604020202020204" pitchFamily="34" charset="0"/>
                <a:cs typeface="Arial" panose="020B0604020202020204" pitchFamily="34" charset="0"/>
              </a:rPr>
              <a:t>Create a file entrypoint.sh with the following contents and save it in the same directory as the </a:t>
            </a:r>
            <a:r>
              <a:rPr lang="en-US" sz="1800" dirty="0" err="1" smtClean="0">
                <a:latin typeface="Arial" panose="020B0604020202020204" pitchFamily="34" charset="0"/>
                <a:cs typeface="Arial" panose="020B0604020202020204" pitchFamily="34" charset="0"/>
              </a:rPr>
              <a:t>Dockerfile</a:t>
            </a:r>
            <a:r>
              <a:rPr lang="en-US" sz="1800" dirty="0" smtClean="0">
                <a:latin typeface="Arial" panose="020B0604020202020204" pitchFamily="34" charset="0"/>
                <a:cs typeface="Arial" panose="020B0604020202020204" pitchFamily="34" charset="0"/>
              </a:rPr>
              <a:t>.</a:t>
            </a:r>
          </a:p>
          <a:p>
            <a:endParaRPr lang="en-US" sz="1800" dirty="0">
              <a:latin typeface="Arial" panose="020B0604020202020204" pitchFamily="34" charset="0"/>
              <a:cs typeface="Arial" panose="020B0604020202020204" pitchFamily="34" charset="0"/>
            </a:endParaRPr>
          </a:p>
          <a:p>
            <a:endParaRPr lang="en-US" sz="1800" dirty="0" smtClean="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Set the file </a:t>
            </a:r>
            <a:r>
              <a:rPr lang="en-US" sz="1800" dirty="0" smtClean="0">
                <a:latin typeface="Arial" panose="020B0604020202020204" pitchFamily="34" charset="0"/>
                <a:cs typeface="Arial" panose="020B0604020202020204" pitchFamily="34" charset="0"/>
              </a:rPr>
              <a:t>to </a:t>
            </a:r>
            <a:r>
              <a:rPr lang="en-US" sz="1800" dirty="0">
                <a:latin typeface="Arial" panose="020B0604020202020204" pitchFamily="34" charset="0"/>
                <a:cs typeface="Arial" panose="020B0604020202020204" pitchFamily="34" charset="0"/>
              </a:rPr>
              <a:t>be executable with </a:t>
            </a:r>
            <a:r>
              <a:rPr lang="en-US" sz="1800" dirty="0" err="1">
                <a:solidFill>
                  <a:srgbClr val="FFFF00"/>
                </a:solidFill>
                <a:latin typeface="Arial" panose="020B0604020202020204" pitchFamily="34" charset="0"/>
                <a:cs typeface="Arial" panose="020B0604020202020204" pitchFamily="34" charset="0"/>
              </a:rPr>
              <a:t>chmod</a:t>
            </a:r>
            <a:r>
              <a:rPr lang="en-US" sz="1800" dirty="0">
                <a:solidFill>
                  <a:srgbClr val="FFFF00"/>
                </a:solidFill>
                <a:latin typeface="Arial" panose="020B0604020202020204" pitchFamily="34" charset="0"/>
                <a:cs typeface="Arial" panose="020B0604020202020204" pitchFamily="34" charset="0"/>
              </a:rPr>
              <a:t> +x entrypoint.sh</a:t>
            </a:r>
            <a:r>
              <a:rPr lang="en-US" sz="1800" dirty="0">
                <a:latin typeface="Arial" panose="020B0604020202020204" pitchFamily="34" charset="0"/>
                <a:cs typeface="Arial" panose="020B0604020202020204" pitchFamily="34" charset="0"/>
              </a:rPr>
              <a:t>.</a:t>
            </a:r>
            <a:endParaRPr lang="en-US" sz="1800" dirty="0" smtClean="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026" y="2226977"/>
            <a:ext cx="2316681" cy="28196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026" y="3130213"/>
            <a:ext cx="3040643" cy="70110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026" y="5072383"/>
            <a:ext cx="3071126" cy="1089754"/>
          </a:xfrm>
          <a:prstGeom prst="rect">
            <a:avLst/>
          </a:prstGeom>
        </p:spPr>
      </p:pic>
    </p:spTree>
    <p:extLst>
      <p:ext uri="{BB962C8B-B14F-4D97-AF65-F5344CB8AC3E}">
        <p14:creationId xmlns:p14="http://schemas.microsoft.com/office/powerpoint/2010/main" val="20437901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1221" y="163738"/>
            <a:ext cx="9826355" cy="6142176"/>
          </a:xfrm>
        </p:spPr>
        <p:txBody>
          <a:bodyPr/>
          <a:lstStyle/>
          <a:p>
            <a:r>
              <a:rPr lang="en-US" dirty="0">
                <a:latin typeface="Arial" panose="020B0604020202020204" pitchFamily="34" charset="0"/>
                <a:cs typeface="Arial" panose="020B0604020202020204" pitchFamily="34" charset="0"/>
              </a:rPr>
              <a:t>We next need to modify the </a:t>
            </a:r>
            <a:r>
              <a:rPr lang="en-US" dirty="0" err="1">
                <a:latin typeface="Arial" panose="020B0604020202020204" pitchFamily="34" charset="0"/>
                <a:cs typeface="Arial" panose="020B0604020202020204" pitchFamily="34" charset="0"/>
              </a:rPr>
              <a:t>Dockerfile</a:t>
            </a:r>
            <a:r>
              <a:rPr lang="en-US" dirty="0">
                <a:latin typeface="Arial" panose="020B0604020202020204" pitchFamily="34" charset="0"/>
                <a:cs typeface="Arial" panose="020B0604020202020204" pitchFamily="34" charset="0"/>
              </a:rPr>
              <a:t> to add the script into the image and call it with the </a:t>
            </a:r>
            <a:r>
              <a:rPr lang="en-US" dirty="0" smtClean="0">
                <a:latin typeface="Arial" panose="020B0604020202020204" pitchFamily="34" charset="0"/>
                <a:cs typeface="Arial" panose="020B0604020202020204" pitchFamily="34" charset="0"/>
              </a:rPr>
              <a:t>ENTRYPOINT </a:t>
            </a:r>
            <a:r>
              <a:rPr lang="en-US" dirty="0">
                <a:latin typeface="Arial" panose="020B0604020202020204" pitchFamily="34" charset="0"/>
                <a:cs typeface="Arial" panose="020B0604020202020204" pitchFamily="34" charset="0"/>
              </a:rPr>
              <a:t>instruction. Edit the </a:t>
            </a:r>
            <a:r>
              <a:rPr lang="en-US" dirty="0" err="1">
                <a:latin typeface="Arial" panose="020B0604020202020204" pitchFamily="34" charset="0"/>
                <a:cs typeface="Arial" panose="020B0604020202020204" pitchFamily="34" charset="0"/>
              </a:rPr>
              <a:t>Dockerfile</a:t>
            </a:r>
            <a:r>
              <a:rPr lang="en-US" dirty="0">
                <a:latin typeface="Arial" panose="020B0604020202020204" pitchFamily="34" charset="0"/>
                <a:cs typeface="Arial" panose="020B0604020202020204" pitchFamily="34" charset="0"/>
              </a:rPr>
              <a:t> so that it looks like: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Testing it out with and without arguments:</a:t>
            </a:r>
          </a:p>
          <a:p>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298" y="906667"/>
            <a:ext cx="3764606" cy="105927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298" y="2224652"/>
            <a:ext cx="5875529" cy="76968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299" y="3537237"/>
            <a:ext cx="2445894" cy="3073498"/>
          </a:xfrm>
          <a:prstGeom prst="rect">
            <a:avLst/>
          </a:prstGeom>
        </p:spPr>
      </p:pic>
    </p:spTree>
    <p:extLst>
      <p:ext uri="{BB962C8B-B14F-4D97-AF65-F5344CB8AC3E}">
        <p14:creationId xmlns:p14="http://schemas.microsoft.com/office/powerpoint/2010/main" val="13385081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Working with </a:t>
            </a:r>
            <a:r>
              <a:rPr lang="en-US" dirty="0" err="1" smtClean="0"/>
              <a:t>registeries</a:t>
            </a:r>
            <a:endParaRPr lang="en-US" dirty="0"/>
          </a:p>
        </p:txBody>
      </p:sp>
      <p:sp>
        <p:nvSpPr>
          <p:cNvPr id="7" name="Text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41991910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60717" y="86264"/>
            <a:ext cx="10843404" cy="6590581"/>
          </a:xfrm>
        </p:spPr>
        <p:txBody>
          <a:bodyPr>
            <a:normAutofit lnSpcReduction="10000"/>
          </a:bodyPr>
          <a:lstStyle/>
          <a:p>
            <a:r>
              <a:rPr lang="en-US" dirty="0">
                <a:latin typeface="Arial" panose="020B0604020202020204" pitchFamily="34" charset="0"/>
                <a:cs typeface="Arial" panose="020B0604020202020204" pitchFamily="34" charset="0"/>
              </a:rPr>
              <a:t>In order to upload our </a:t>
            </a:r>
            <a:r>
              <a:rPr lang="en-US" dirty="0" err="1">
                <a:latin typeface="Arial" panose="020B0604020202020204" pitchFamily="34" charset="0"/>
                <a:cs typeface="Arial" panose="020B0604020202020204" pitchFamily="34" charset="0"/>
              </a:rPr>
              <a:t>cowsay</a:t>
            </a:r>
            <a:r>
              <a:rPr lang="en-US" dirty="0">
                <a:latin typeface="Arial" panose="020B0604020202020204" pitchFamily="34" charset="0"/>
                <a:cs typeface="Arial" panose="020B0604020202020204" pitchFamily="34" charset="0"/>
              </a:rPr>
              <a:t> image, you will need to sign up for an account with the Docker Hub (either online or using the </a:t>
            </a:r>
            <a:r>
              <a:rPr lang="en-US" dirty="0" err="1">
                <a:latin typeface="Arial" panose="020B0604020202020204" pitchFamily="34" charset="0"/>
                <a:cs typeface="Arial" panose="020B0604020202020204" pitchFamily="34" charset="0"/>
              </a:rPr>
              <a:t>docker</a:t>
            </a:r>
            <a:r>
              <a:rPr lang="en-US" dirty="0">
                <a:latin typeface="Arial" panose="020B0604020202020204" pitchFamily="34" charset="0"/>
                <a:cs typeface="Arial" panose="020B0604020202020204" pitchFamily="34" charset="0"/>
              </a:rPr>
              <a:t> login command). After you have done this, all we need to do is tag the image into an appropriately named repository and use the </a:t>
            </a:r>
            <a:r>
              <a:rPr lang="en-US" dirty="0" err="1">
                <a:latin typeface="Arial" panose="020B0604020202020204" pitchFamily="34" charset="0"/>
                <a:cs typeface="Arial" panose="020B0604020202020204" pitchFamily="34" charset="0"/>
              </a:rPr>
              <a:t>docker</a:t>
            </a:r>
            <a:r>
              <a:rPr lang="en-US" dirty="0">
                <a:latin typeface="Arial" panose="020B0604020202020204" pitchFamily="34" charset="0"/>
                <a:cs typeface="Arial" panose="020B0604020202020204" pitchFamily="34" charset="0"/>
              </a:rPr>
              <a:t> push command to upload it to the Docker </a:t>
            </a:r>
            <a:r>
              <a:rPr lang="en-US" dirty="0" smtClean="0">
                <a:latin typeface="Arial" panose="020B0604020202020204" pitchFamily="34" charset="0"/>
                <a:cs typeface="Arial" panose="020B0604020202020204" pitchFamily="34" charset="0"/>
              </a:rPr>
              <a:t>Hub. </a:t>
            </a:r>
          </a:p>
          <a:p>
            <a:r>
              <a:rPr lang="en-US" dirty="0">
                <a:latin typeface="Arial" panose="020B0604020202020204" pitchFamily="34" charset="0"/>
                <a:cs typeface="Arial" panose="020B0604020202020204" pitchFamily="34" charset="0"/>
              </a:rPr>
              <a:t>F</a:t>
            </a:r>
            <a:r>
              <a:rPr lang="en-US" dirty="0" smtClean="0">
                <a:latin typeface="Arial" panose="020B0604020202020204" pitchFamily="34" charset="0"/>
                <a:cs typeface="Arial" panose="020B0604020202020204" pitchFamily="34" charset="0"/>
              </a:rPr>
              <a:t>irst</a:t>
            </a:r>
            <a:r>
              <a:rPr lang="en-US" dirty="0">
                <a:latin typeface="Arial" panose="020B0604020202020204" pitchFamily="34" charset="0"/>
                <a:cs typeface="Arial" panose="020B0604020202020204" pitchFamily="34" charset="0"/>
              </a:rPr>
              <a:t>, let’s add a MAINTAINER instruction to the </a:t>
            </a:r>
            <a:r>
              <a:rPr lang="en-US" dirty="0" err="1">
                <a:latin typeface="Arial" panose="020B0604020202020204" pitchFamily="34" charset="0"/>
                <a:cs typeface="Arial" panose="020B0604020202020204" pitchFamily="34" charset="0"/>
              </a:rPr>
              <a:t>Dockerfile</a:t>
            </a:r>
            <a:r>
              <a:rPr lang="en-US" dirty="0">
                <a:latin typeface="Arial" panose="020B0604020202020204" pitchFamily="34" charset="0"/>
                <a:cs typeface="Arial" panose="020B0604020202020204" pitchFamily="34" charset="0"/>
              </a:rPr>
              <a:t>, which simply sets the author contact information for the image</a:t>
            </a:r>
            <a:r>
              <a:rPr lang="en-US" dirty="0" smtClean="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Now let’s rebuild the image and upload it to the Docker </a:t>
            </a:r>
            <a:r>
              <a:rPr lang="en-US" dirty="0" smtClean="0">
                <a:latin typeface="Arial" panose="020B0604020202020204" pitchFamily="34" charset="0"/>
                <a:cs typeface="Arial" panose="020B0604020202020204" pitchFamily="34" charset="0"/>
              </a:rPr>
              <a:t>Hub.</a:t>
            </a:r>
          </a:p>
          <a:p>
            <a:r>
              <a:rPr lang="en-US" dirty="0" smtClean="0">
                <a:latin typeface="Arial" panose="020B0604020202020204" pitchFamily="34" charset="0"/>
                <a:cs typeface="Arial" panose="020B0604020202020204" pitchFamily="34" charset="0"/>
              </a:rPr>
              <a:t>You </a:t>
            </a:r>
            <a:r>
              <a:rPr lang="en-US" dirty="0">
                <a:latin typeface="Arial" panose="020B0604020202020204" pitchFamily="34" charset="0"/>
                <a:cs typeface="Arial" panose="020B0604020202020204" pitchFamily="34" charset="0"/>
              </a:rPr>
              <a:t>will need to use a repository name that starts with your username on the Docker Hub (in </a:t>
            </a:r>
            <a:r>
              <a:rPr lang="en-US" dirty="0" smtClean="0">
                <a:latin typeface="Arial" panose="020B0604020202020204" pitchFamily="34" charset="0"/>
                <a:cs typeface="Arial" panose="020B0604020202020204" pitchFamily="34" charset="0"/>
              </a:rPr>
              <a:t>this </a:t>
            </a:r>
            <a:r>
              <a:rPr lang="en-US" dirty="0">
                <a:latin typeface="Arial" panose="020B0604020202020204" pitchFamily="34" charset="0"/>
                <a:cs typeface="Arial" panose="020B0604020202020204" pitchFamily="34" charset="0"/>
              </a:rPr>
              <a:t>case, </a:t>
            </a:r>
            <a:r>
              <a:rPr lang="en-US" i="1" dirty="0" err="1">
                <a:latin typeface="Arial" panose="020B0604020202020204" pitchFamily="34" charset="0"/>
                <a:cs typeface="Arial" panose="020B0604020202020204" pitchFamily="34" charset="0"/>
              </a:rPr>
              <a:t>amouat</a:t>
            </a:r>
            <a:r>
              <a:rPr lang="en-US" dirty="0">
                <a:latin typeface="Arial" panose="020B0604020202020204" pitchFamily="34" charset="0"/>
                <a:cs typeface="Arial" panose="020B0604020202020204" pitchFamily="34" charset="0"/>
              </a:rPr>
              <a:t>), followed by / and whatever name you want to give the image. For example</a:t>
            </a:r>
            <a:r>
              <a:rPr lang="en-US" dirty="0" smtClean="0">
                <a:latin typeface="Arial" panose="020B0604020202020204" pitchFamily="34" charset="0"/>
                <a:cs typeface="Arial" panose="020B0604020202020204" pitchFamily="34" charset="0"/>
              </a:rPr>
              <a:t>:</a:t>
            </a:r>
          </a:p>
          <a:p>
            <a:endParaRPr lang="en-US" dirty="0" smtClean="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As </a:t>
            </a:r>
            <a:r>
              <a:rPr lang="en-US" dirty="0" smtClean="0">
                <a:latin typeface="Arial" panose="020B0604020202020204" pitchFamily="34" charset="0"/>
                <a:cs typeface="Arial" panose="020B0604020202020204" pitchFamily="34" charset="0"/>
              </a:rPr>
              <a:t>we didn’t </a:t>
            </a:r>
            <a:r>
              <a:rPr lang="en-US" dirty="0">
                <a:latin typeface="Arial" panose="020B0604020202020204" pitchFamily="34" charset="0"/>
                <a:cs typeface="Arial" panose="020B0604020202020204" pitchFamily="34" charset="0"/>
              </a:rPr>
              <a:t>specify a tag after the repository name, it was automatically assigned the latest tag. To specify a tag, just add it after the repository name with a colon (e.g., </a:t>
            </a:r>
            <a:r>
              <a:rPr lang="en-US" dirty="0" err="1">
                <a:solidFill>
                  <a:srgbClr val="FFFF00"/>
                </a:solidFill>
                <a:latin typeface="Arial" panose="020B0604020202020204" pitchFamily="34" charset="0"/>
                <a:cs typeface="Arial" panose="020B0604020202020204" pitchFamily="34" charset="0"/>
              </a:rPr>
              <a:t>docker</a:t>
            </a:r>
            <a:r>
              <a:rPr lang="en-US" dirty="0">
                <a:solidFill>
                  <a:srgbClr val="FFFF00"/>
                </a:solidFill>
                <a:latin typeface="Arial" panose="020B0604020202020204" pitchFamily="34" charset="0"/>
                <a:cs typeface="Arial" panose="020B0604020202020204" pitchFamily="34" charset="0"/>
              </a:rPr>
              <a:t> build -t </a:t>
            </a:r>
            <a:r>
              <a:rPr lang="en-US" dirty="0" err="1" smtClean="0">
                <a:solidFill>
                  <a:srgbClr val="FFFF00"/>
                </a:solidFill>
                <a:latin typeface="Arial" panose="020B0604020202020204" pitchFamily="34" charset="0"/>
                <a:cs typeface="Arial" panose="020B0604020202020204" pitchFamily="34" charset="0"/>
              </a:rPr>
              <a:t>amouat</a:t>
            </a:r>
            <a:r>
              <a:rPr lang="en-US" dirty="0" smtClean="0">
                <a:solidFill>
                  <a:srgbClr val="FFFF00"/>
                </a:solidFill>
                <a:latin typeface="Arial" panose="020B0604020202020204" pitchFamily="34" charset="0"/>
                <a:cs typeface="Arial" panose="020B0604020202020204" pitchFamily="34" charset="0"/>
              </a:rPr>
              <a:t>/</a:t>
            </a:r>
            <a:r>
              <a:rPr lang="en-US" dirty="0" err="1" smtClean="0">
                <a:solidFill>
                  <a:srgbClr val="FFFF00"/>
                </a:solidFill>
                <a:latin typeface="Arial" panose="020B0604020202020204" pitchFamily="34" charset="0"/>
                <a:cs typeface="Arial" panose="020B0604020202020204" pitchFamily="34" charset="0"/>
              </a:rPr>
              <a:t>cowsay:stable</a:t>
            </a:r>
            <a:r>
              <a:rPr lang="en-US" dirty="0" smtClean="0">
                <a:solidFill>
                  <a:srgbClr val="FFFF00"/>
                </a:solidFill>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a:t>
            </a:r>
          </a:p>
          <a:p>
            <a:r>
              <a:rPr lang="en-US" dirty="0" smtClean="0">
                <a:latin typeface="Arial" panose="020B0604020202020204" pitchFamily="34" charset="0"/>
                <a:cs typeface="Arial" panose="020B0604020202020204" pitchFamily="34" charset="0"/>
              </a:rPr>
              <a:t>Once </a:t>
            </a:r>
            <a:r>
              <a:rPr lang="en-US" dirty="0">
                <a:latin typeface="Arial" panose="020B0604020202020204" pitchFamily="34" charset="0"/>
                <a:cs typeface="Arial" panose="020B0604020202020204" pitchFamily="34" charset="0"/>
              </a:rPr>
              <a:t>the upload has completed, the world can download your image via the </a:t>
            </a:r>
            <a:r>
              <a:rPr lang="en-US" dirty="0" err="1">
                <a:latin typeface="Arial" panose="020B0604020202020204" pitchFamily="34" charset="0"/>
                <a:cs typeface="Arial" panose="020B0604020202020204" pitchFamily="34" charset="0"/>
              </a:rPr>
              <a:t>docker</a:t>
            </a:r>
            <a:r>
              <a:rPr lang="en-US" dirty="0">
                <a:latin typeface="Arial" panose="020B0604020202020204" pitchFamily="34" charset="0"/>
                <a:cs typeface="Arial" panose="020B0604020202020204" pitchFamily="34" charset="0"/>
              </a:rPr>
              <a:t> pull command (e.g., </a:t>
            </a:r>
            <a:r>
              <a:rPr lang="en-US" dirty="0" err="1">
                <a:solidFill>
                  <a:srgbClr val="FFFF00"/>
                </a:solidFill>
                <a:latin typeface="Arial" panose="020B0604020202020204" pitchFamily="34" charset="0"/>
                <a:cs typeface="Arial" panose="020B0604020202020204" pitchFamily="34" charset="0"/>
              </a:rPr>
              <a:t>docker</a:t>
            </a:r>
            <a:r>
              <a:rPr lang="en-US" dirty="0">
                <a:solidFill>
                  <a:srgbClr val="FFFF00"/>
                </a:solidFill>
                <a:latin typeface="Arial" panose="020B0604020202020204" pitchFamily="34" charset="0"/>
                <a:cs typeface="Arial" panose="020B0604020202020204" pitchFamily="34" charset="0"/>
              </a:rPr>
              <a:t> pull </a:t>
            </a:r>
            <a:r>
              <a:rPr lang="en-US" dirty="0" err="1">
                <a:solidFill>
                  <a:srgbClr val="FFFF00"/>
                </a:solidFill>
                <a:latin typeface="Arial" panose="020B0604020202020204" pitchFamily="34" charset="0"/>
                <a:cs typeface="Arial" panose="020B0604020202020204" pitchFamily="34" charset="0"/>
              </a:rPr>
              <a:t>amouat</a:t>
            </a:r>
            <a:r>
              <a:rPr lang="en-US" dirty="0">
                <a:solidFill>
                  <a:srgbClr val="FFFF00"/>
                </a:solidFill>
                <a:latin typeface="Arial" panose="020B0604020202020204" pitchFamily="34" charset="0"/>
                <a:cs typeface="Arial" panose="020B0604020202020204" pitchFamily="34" charset="0"/>
              </a:rPr>
              <a:t>/</a:t>
            </a:r>
            <a:r>
              <a:rPr lang="en-US" dirty="0" err="1">
                <a:solidFill>
                  <a:srgbClr val="FFFF00"/>
                </a:solidFill>
                <a:latin typeface="Arial" panose="020B0604020202020204" pitchFamily="34" charset="0"/>
                <a:cs typeface="Arial" panose="020B0604020202020204" pitchFamily="34" charset="0"/>
              </a:rPr>
              <a:t>cowsay</a:t>
            </a:r>
            <a:r>
              <a:rPr lang="en-US"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349" y="1969141"/>
            <a:ext cx="3901778" cy="121168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349" y="4484267"/>
            <a:ext cx="2309060" cy="510584"/>
          </a:xfrm>
          <a:prstGeom prst="rect">
            <a:avLst/>
          </a:prstGeom>
        </p:spPr>
      </p:pic>
    </p:spTree>
    <p:extLst>
      <p:ext uri="{BB962C8B-B14F-4D97-AF65-F5344CB8AC3E}">
        <p14:creationId xmlns:p14="http://schemas.microsoft.com/office/powerpoint/2010/main" val="15031864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9297" y="1293962"/>
            <a:ext cx="8378350" cy="5020573"/>
          </a:xfrm>
        </p:spPr>
      </p:pic>
    </p:spTree>
    <p:extLst>
      <p:ext uri="{BB962C8B-B14F-4D97-AF65-F5344CB8AC3E}">
        <p14:creationId xmlns:p14="http://schemas.microsoft.com/office/powerpoint/2010/main" val="32147615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630" y="452718"/>
            <a:ext cx="9257204" cy="944761"/>
          </a:xfrm>
        </p:spPr>
        <p:txBody>
          <a:bodyPr/>
          <a:lstStyle/>
          <a:p>
            <a:r>
              <a:rPr lang="en-US" dirty="0" smtClean="0"/>
              <a:t>Image Namespaces</a:t>
            </a:r>
            <a:endParaRPr lang="en-US" dirty="0"/>
          </a:p>
        </p:txBody>
      </p:sp>
      <p:sp>
        <p:nvSpPr>
          <p:cNvPr id="3" name="Content Placeholder 2"/>
          <p:cNvSpPr>
            <a:spLocks noGrp="1"/>
          </p:cNvSpPr>
          <p:nvPr>
            <p:ph idx="1"/>
          </p:nvPr>
        </p:nvSpPr>
        <p:spPr>
          <a:xfrm>
            <a:off x="646112" y="1311216"/>
            <a:ext cx="9404722" cy="4937184"/>
          </a:xfrm>
        </p:spPr>
        <p:txBody>
          <a:bodyPr/>
          <a:lstStyle/>
          <a:p>
            <a:r>
              <a:rPr lang="en-US" dirty="0">
                <a:latin typeface="Arial" panose="020B0604020202020204" pitchFamily="34" charset="0"/>
                <a:cs typeface="Arial" panose="020B0604020202020204" pitchFamily="34" charset="0"/>
              </a:rPr>
              <a:t>Names prefixed with a string and /, such as </a:t>
            </a:r>
            <a:r>
              <a:rPr lang="en-US" dirty="0" err="1">
                <a:latin typeface="Arial" panose="020B0604020202020204" pitchFamily="34" charset="0"/>
                <a:cs typeface="Arial" panose="020B0604020202020204" pitchFamily="34" charset="0"/>
              </a:rPr>
              <a:t>amouat</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revealjs</a:t>
            </a:r>
            <a:r>
              <a:rPr lang="en-US" dirty="0">
                <a:latin typeface="Arial" panose="020B0604020202020204" pitchFamily="34" charset="0"/>
                <a:cs typeface="Arial" panose="020B0604020202020204" pitchFamily="34" charset="0"/>
              </a:rPr>
              <a:t>, belong to the “user” namespace. These are images on the Docker Hub that have been uploaded by a given user. For example, </a:t>
            </a:r>
            <a:r>
              <a:rPr lang="en-US" dirty="0" err="1">
                <a:latin typeface="Arial" panose="020B0604020202020204" pitchFamily="34" charset="0"/>
                <a:cs typeface="Arial" panose="020B0604020202020204" pitchFamily="34" charset="0"/>
              </a:rPr>
              <a:t>amouat</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revealjs</a:t>
            </a:r>
            <a:r>
              <a:rPr lang="en-US" dirty="0">
                <a:latin typeface="Arial" panose="020B0604020202020204" pitchFamily="34" charset="0"/>
                <a:cs typeface="Arial" panose="020B0604020202020204" pitchFamily="34" charset="0"/>
              </a:rPr>
              <a:t> is the </a:t>
            </a:r>
            <a:r>
              <a:rPr lang="en-US" dirty="0" err="1">
                <a:latin typeface="Arial" panose="020B0604020202020204" pitchFamily="34" charset="0"/>
                <a:cs typeface="Arial" panose="020B0604020202020204" pitchFamily="34" charset="0"/>
              </a:rPr>
              <a:t>revealjs</a:t>
            </a:r>
            <a:r>
              <a:rPr lang="en-US" dirty="0">
                <a:latin typeface="Arial" panose="020B0604020202020204" pitchFamily="34" charset="0"/>
                <a:cs typeface="Arial" panose="020B0604020202020204" pitchFamily="34" charset="0"/>
              </a:rPr>
              <a:t> image uploaded by the user </a:t>
            </a:r>
            <a:r>
              <a:rPr lang="en-US" dirty="0" err="1" smtClean="0">
                <a:latin typeface="Arial" panose="020B0604020202020204" pitchFamily="34" charset="0"/>
                <a:cs typeface="Arial" panose="020B0604020202020204" pitchFamily="34" charset="0"/>
              </a:rPr>
              <a:t>amouat</a:t>
            </a:r>
            <a:r>
              <a:rPr lang="en-US" dirty="0" smtClean="0">
                <a:latin typeface="Arial" panose="020B0604020202020204" pitchFamily="34" charset="0"/>
                <a:cs typeface="Arial" panose="020B0604020202020204" pitchFamily="34" charset="0"/>
              </a:rPr>
              <a:t>.</a:t>
            </a:r>
          </a:p>
          <a:p>
            <a:r>
              <a:rPr lang="en-US" dirty="0" smtClean="0">
                <a:latin typeface="Arial" panose="020B0604020202020204" pitchFamily="34" charset="0"/>
                <a:cs typeface="Arial" panose="020B0604020202020204" pitchFamily="34" charset="0"/>
              </a:rPr>
              <a:t>Names </a:t>
            </a:r>
            <a:r>
              <a:rPr lang="en-US" dirty="0">
                <a:latin typeface="Arial" panose="020B0604020202020204" pitchFamily="34" charset="0"/>
                <a:cs typeface="Arial" panose="020B0604020202020204" pitchFamily="34" charset="0"/>
              </a:rPr>
              <a:t>such as </a:t>
            </a:r>
            <a:r>
              <a:rPr lang="en-US" dirty="0" err="1">
                <a:latin typeface="Arial" panose="020B0604020202020204" pitchFamily="34" charset="0"/>
                <a:cs typeface="Arial" panose="020B0604020202020204" pitchFamily="34" charset="0"/>
              </a:rPr>
              <a:t>debian</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ubuntu</a:t>
            </a:r>
            <a:r>
              <a:rPr lang="en-US" dirty="0">
                <a:latin typeface="Arial" panose="020B0604020202020204" pitchFamily="34" charset="0"/>
                <a:cs typeface="Arial" panose="020B0604020202020204" pitchFamily="34" charset="0"/>
              </a:rPr>
              <a:t>, with no prefixes or /s, belong to “root” name‐ space, which is controlled by Docker Inc. and reserved for the official images for common software and distributions available from the Docker Hub. </a:t>
            </a:r>
            <a:r>
              <a:rPr lang="en-US" dirty="0" smtClean="0">
                <a:latin typeface="Arial" panose="020B0604020202020204" pitchFamily="34" charset="0"/>
                <a:cs typeface="Arial" panose="020B0604020202020204" pitchFamily="34" charset="0"/>
              </a:rPr>
              <a:t>There </a:t>
            </a:r>
            <a:r>
              <a:rPr lang="en-US" dirty="0">
                <a:latin typeface="Arial" panose="020B0604020202020204" pitchFamily="34" charset="0"/>
                <a:cs typeface="Arial" panose="020B0604020202020204" pitchFamily="34" charset="0"/>
              </a:rPr>
              <a:t>are official images for most common software packages, which should be your first port of call when looking for an image to </a:t>
            </a:r>
            <a:r>
              <a:rPr lang="en-US" dirty="0" smtClean="0">
                <a:latin typeface="Arial" panose="020B0604020202020204" pitchFamily="34" charset="0"/>
                <a:cs typeface="Arial" panose="020B0604020202020204" pitchFamily="34" charset="0"/>
              </a:rPr>
              <a:t>use.</a:t>
            </a:r>
          </a:p>
          <a:p>
            <a:r>
              <a:rPr lang="en-US" dirty="0">
                <a:latin typeface="Arial" panose="020B0604020202020204" pitchFamily="34" charset="0"/>
                <a:cs typeface="Arial" panose="020B0604020202020204" pitchFamily="34" charset="0"/>
              </a:rPr>
              <a:t>Names prefixed with a hostname or IP are images hosted on third-party </a:t>
            </a:r>
            <a:r>
              <a:rPr lang="en-US" dirty="0" err="1">
                <a:latin typeface="Arial" panose="020B0604020202020204" pitchFamily="34" charset="0"/>
                <a:cs typeface="Arial" panose="020B0604020202020204" pitchFamily="34" charset="0"/>
              </a:rPr>
              <a:t>regis</a:t>
            </a:r>
            <a:r>
              <a:rPr lang="en-US" dirty="0">
                <a:latin typeface="Arial" panose="020B0604020202020204" pitchFamily="34" charset="0"/>
                <a:cs typeface="Arial" panose="020B0604020202020204" pitchFamily="34" charset="0"/>
              </a:rPr>
              <a:t>‐ tries (not the Docker Hub). These include self-hosted registries for organizations, as well as competitors to the Hub, such as quay.io. For example, localhost: 5000/</a:t>
            </a:r>
            <a:r>
              <a:rPr lang="en-US" dirty="0" err="1">
                <a:latin typeface="Arial" panose="020B0604020202020204" pitchFamily="34" charset="0"/>
                <a:cs typeface="Arial" panose="020B0604020202020204" pitchFamily="34" charset="0"/>
              </a:rPr>
              <a:t>wordpress</a:t>
            </a:r>
            <a:r>
              <a:rPr lang="en-US" dirty="0">
                <a:latin typeface="Arial" panose="020B0604020202020204" pitchFamily="34" charset="0"/>
                <a:cs typeface="Arial" panose="020B0604020202020204" pitchFamily="34" charset="0"/>
              </a:rPr>
              <a:t> refers to an WordPress image hosted on a local </a:t>
            </a:r>
            <a:r>
              <a:rPr lang="en-US" dirty="0" smtClean="0">
                <a:latin typeface="Arial" panose="020B0604020202020204" pitchFamily="34" charset="0"/>
                <a:cs typeface="Arial" panose="020B0604020202020204" pitchFamily="34" charset="0"/>
              </a:rPr>
              <a:t>registry.</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6604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Using the official </a:t>
            </a:r>
            <a:r>
              <a:rPr lang="en-US" dirty="0" err="1" smtClean="0"/>
              <a:t>Redis</a:t>
            </a:r>
            <a:r>
              <a:rPr lang="en-US" dirty="0" smtClean="0"/>
              <a:t> image</a:t>
            </a:r>
            <a:endParaRPr lang="en-US" dirty="0"/>
          </a:p>
        </p:txBody>
      </p:sp>
    </p:spTree>
    <p:extLst>
      <p:ext uri="{BB962C8B-B14F-4D97-AF65-F5344CB8AC3E}">
        <p14:creationId xmlns:p14="http://schemas.microsoft.com/office/powerpoint/2010/main" val="14796139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46111" y="267420"/>
            <a:ext cx="9722840" cy="6383546"/>
          </a:xfrm>
        </p:spPr>
        <p:txBody>
          <a:bodyPr/>
          <a:lstStyle/>
          <a:p>
            <a:r>
              <a:rPr lang="en-US" dirty="0" smtClean="0">
                <a:latin typeface="Arial" panose="020B0604020202020204" pitchFamily="34" charset="0"/>
                <a:cs typeface="Arial" panose="020B0604020202020204" pitchFamily="34" charset="0"/>
              </a:rPr>
              <a:t>Start by getting the image:</a:t>
            </a:r>
          </a:p>
          <a:p>
            <a:endParaRPr lang="en-US" dirty="0"/>
          </a:p>
          <a:p>
            <a:endParaRPr lang="en-US" dirty="0" smtClean="0"/>
          </a:p>
          <a:p>
            <a:r>
              <a:rPr lang="en-US" dirty="0">
                <a:latin typeface="Arial" panose="020B0604020202020204" pitchFamily="34" charset="0"/>
                <a:cs typeface="Arial" panose="020B0604020202020204" pitchFamily="34" charset="0"/>
              </a:rPr>
              <a:t>Start up the </a:t>
            </a:r>
            <a:r>
              <a:rPr lang="en-US" dirty="0" err="1">
                <a:latin typeface="Arial" panose="020B0604020202020204" pitchFamily="34" charset="0"/>
                <a:cs typeface="Arial" panose="020B0604020202020204" pitchFamily="34" charset="0"/>
              </a:rPr>
              <a:t>Redis</a:t>
            </a:r>
            <a:r>
              <a:rPr lang="en-US" dirty="0">
                <a:latin typeface="Arial" panose="020B0604020202020204" pitchFamily="34" charset="0"/>
                <a:cs typeface="Arial" panose="020B0604020202020204" pitchFamily="34" charset="0"/>
              </a:rPr>
              <a:t> container, but this time use the -d argument</a:t>
            </a:r>
            <a:r>
              <a:rPr lang="en-US" dirty="0" smtClean="0">
                <a:latin typeface="Arial" panose="020B0604020202020204" pitchFamily="34" charset="0"/>
                <a:cs typeface="Arial" panose="020B0604020202020204" pitchFamily="34" charset="0"/>
              </a:rPr>
              <a:t>:</a:t>
            </a:r>
          </a:p>
          <a:p>
            <a:endParaRPr lang="en-US" dirty="0"/>
          </a:p>
          <a:p>
            <a:r>
              <a:rPr lang="en-US" dirty="0">
                <a:latin typeface="Arial" panose="020B0604020202020204" pitchFamily="34" charset="0"/>
                <a:cs typeface="Arial" panose="020B0604020202020204" pitchFamily="34" charset="0"/>
              </a:rPr>
              <a:t>The -d tells Docker to run the container in the background. Docker starts the con‐ </a:t>
            </a:r>
            <a:r>
              <a:rPr lang="en-US" dirty="0" err="1">
                <a:latin typeface="Arial" panose="020B0604020202020204" pitchFamily="34" charset="0"/>
                <a:cs typeface="Arial" panose="020B0604020202020204" pitchFamily="34" charset="0"/>
              </a:rPr>
              <a:t>tainer</a:t>
            </a:r>
            <a:r>
              <a:rPr lang="en-US" dirty="0">
                <a:latin typeface="Arial" panose="020B0604020202020204" pitchFamily="34" charset="0"/>
                <a:cs typeface="Arial" panose="020B0604020202020204" pitchFamily="34" charset="0"/>
              </a:rPr>
              <a:t> as normal, but rather than printing the output from the container, it returns the containers ID and exits. The container is still running in the background, and you can use the </a:t>
            </a:r>
            <a:r>
              <a:rPr lang="en-US" dirty="0" err="1">
                <a:latin typeface="Arial" panose="020B0604020202020204" pitchFamily="34" charset="0"/>
                <a:cs typeface="Arial" panose="020B0604020202020204" pitchFamily="34" charset="0"/>
              </a:rPr>
              <a:t>docker</a:t>
            </a:r>
            <a:r>
              <a:rPr lang="en-US" dirty="0">
                <a:latin typeface="Arial" panose="020B0604020202020204" pitchFamily="34" charset="0"/>
                <a:cs typeface="Arial" panose="020B0604020202020204" pitchFamily="34" charset="0"/>
              </a:rPr>
              <a:t> logs command to see any output from the </a:t>
            </a:r>
            <a:r>
              <a:rPr lang="en-US" dirty="0" smtClean="0">
                <a:latin typeface="Arial" panose="020B0604020202020204" pitchFamily="34" charset="0"/>
                <a:cs typeface="Arial" panose="020B0604020202020204" pitchFamily="34" charset="0"/>
              </a:rPr>
              <a:t>container.</a:t>
            </a:r>
          </a:p>
          <a:p>
            <a:r>
              <a:rPr lang="en-US" dirty="0" smtClean="0">
                <a:latin typeface="Arial" panose="020B0604020202020204" pitchFamily="34" charset="0"/>
                <a:cs typeface="Arial" panose="020B0604020202020204" pitchFamily="34" charset="0"/>
              </a:rPr>
              <a:t>Linking two containers:</a:t>
            </a:r>
          </a:p>
          <a:p>
            <a:endParaRPr lang="en-US" dirty="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We launched </a:t>
            </a:r>
            <a:r>
              <a:rPr lang="en-US" dirty="0">
                <a:latin typeface="Arial" panose="020B0604020202020204" pitchFamily="34" charset="0"/>
                <a:cs typeface="Arial" panose="020B0604020202020204" pitchFamily="34" charset="0"/>
              </a:rPr>
              <a:t>a new container to run </a:t>
            </a:r>
            <a:r>
              <a:rPr lang="en-US" dirty="0" err="1">
                <a:latin typeface="Arial" panose="020B0604020202020204" pitchFamily="34" charset="0"/>
                <a:cs typeface="Arial" panose="020B0604020202020204" pitchFamily="34" charset="0"/>
              </a:rPr>
              <a:t>redis</a:t>
            </a:r>
            <a:r>
              <a:rPr lang="en-US" dirty="0">
                <a:latin typeface="Arial" panose="020B0604020202020204" pitchFamily="34" charset="0"/>
                <a:cs typeface="Arial" panose="020B0604020202020204" pitchFamily="34" charset="0"/>
              </a:rPr>
              <a:t>-cli </a:t>
            </a:r>
            <a:r>
              <a:rPr lang="en-US" dirty="0" smtClean="0">
                <a:latin typeface="Arial" panose="020B0604020202020204" pitchFamily="34" charset="0"/>
                <a:cs typeface="Arial" panose="020B0604020202020204" pitchFamily="34" charset="0"/>
              </a:rPr>
              <a:t>in it </a:t>
            </a:r>
            <a:r>
              <a:rPr lang="en-US" dirty="0">
                <a:latin typeface="Arial" panose="020B0604020202020204" pitchFamily="34" charset="0"/>
                <a:cs typeface="Arial" panose="020B0604020202020204" pitchFamily="34" charset="0"/>
              </a:rPr>
              <a:t>and </a:t>
            </a:r>
            <a:r>
              <a:rPr lang="en-US" dirty="0" smtClean="0">
                <a:latin typeface="Arial" panose="020B0604020202020204" pitchFamily="34" charset="0"/>
                <a:cs typeface="Arial" panose="020B0604020202020204" pitchFamily="34" charset="0"/>
              </a:rPr>
              <a:t>linked </a:t>
            </a:r>
            <a:r>
              <a:rPr lang="en-US" dirty="0">
                <a:latin typeface="Arial" panose="020B0604020202020204" pitchFamily="34" charset="0"/>
                <a:cs typeface="Arial" panose="020B0604020202020204" pitchFamily="34" charset="0"/>
              </a:rPr>
              <a:t>the </a:t>
            </a:r>
            <a:r>
              <a:rPr lang="en-US" dirty="0" smtClean="0">
                <a:latin typeface="Arial" panose="020B0604020202020204" pitchFamily="34" charset="0"/>
                <a:cs typeface="Arial" panose="020B0604020202020204" pitchFamily="34" charset="0"/>
              </a:rPr>
              <a:t>two containers.</a:t>
            </a:r>
          </a:p>
          <a:p>
            <a:endParaRPr lang="en-US" dirty="0" smtClean="0">
              <a:latin typeface="Arial" panose="020B0604020202020204" pitchFamily="34" charset="0"/>
              <a:cs typeface="Arial" panose="020B0604020202020204" pitchFamily="34" charset="0"/>
            </a:endParaRP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720" y="670461"/>
            <a:ext cx="3293293" cy="81328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720" y="1992683"/>
            <a:ext cx="4404742" cy="45724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3720" y="4175186"/>
            <a:ext cx="4016088" cy="1798476"/>
          </a:xfrm>
          <a:prstGeom prst="rect">
            <a:avLst/>
          </a:prstGeom>
        </p:spPr>
      </p:pic>
    </p:spTree>
    <p:extLst>
      <p:ext uri="{BB962C8B-B14F-4D97-AF65-F5344CB8AC3E}">
        <p14:creationId xmlns:p14="http://schemas.microsoft.com/office/powerpoint/2010/main" val="35986546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8661791" cy="729101"/>
          </a:xfrm>
        </p:spPr>
        <p:txBody>
          <a:bodyPr/>
          <a:lstStyle/>
          <a:p>
            <a:r>
              <a:rPr lang="en-US" sz="4000" dirty="0" smtClean="0"/>
              <a:t>Persistence (Backing Up) of data</a:t>
            </a:r>
            <a:endParaRPr lang="en-US" sz="4000" dirty="0"/>
          </a:p>
        </p:txBody>
      </p:sp>
      <p:sp>
        <p:nvSpPr>
          <p:cNvPr id="3" name="Content Placeholder 2"/>
          <p:cNvSpPr>
            <a:spLocks noGrp="1"/>
          </p:cNvSpPr>
          <p:nvPr>
            <p:ph idx="1"/>
          </p:nvPr>
        </p:nvSpPr>
        <p:spPr>
          <a:xfrm>
            <a:off x="646112" y="1216157"/>
            <a:ext cx="10318062" cy="5469315"/>
          </a:xfrm>
        </p:spPr>
        <p:txBody>
          <a:bodyPr/>
          <a:lstStyle/>
          <a:p>
            <a:r>
              <a:rPr lang="en-US" dirty="0">
                <a:latin typeface="Arial" panose="020B0604020202020204" pitchFamily="34" charset="0"/>
                <a:cs typeface="Arial" panose="020B0604020202020204" pitchFamily="34" charset="0"/>
              </a:rPr>
              <a:t>Docker provides this through the concept of volumes. </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Volumes </a:t>
            </a:r>
            <a:r>
              <a:rPr lang="en-US" dirty="0">
                <a:latin typeface="Arial" panose="020B0604020202020204" pitchFamily="34" charset="0"/>
                <a:cs typeface="Arial" panose="020B0604020202020204" pitchFamily="34" charset="0"/>
              </a:rPr>
              <a:t>are files or directories that are directly mounted on the host and not part of the normal union file system. This means they can be shared with other containers and all changes will be made directly to the host </a:t>
            </a:r>
            <a:r>
              <a:rPr lang="en-US" dirty="0" smtClean="0">
                <a:latin typeface="Arial" panose="020B0604020202020204" pitchFamily="34" charset="0"/>
                <a:cs typeface="Arial" panose="020B0604020202020204" pitchFamily="34" charset="0"/>
              </a:rPr>
              <a:t>filesystem.</a:t>
            </a:r>
          </a:p>
          <a:p>
            <a:r>
              <a:rPr lang="en-US" dirty="0" smtClean="0">
                <a:latin typeface="Arial" panose="020B0604020202020204" pitchFamily="34" charset="0"/>
                <a:cs typeface="Arial" panose="020B0604020202020204" pitchFamily="34" charset="0"/>
              </a:rPr>
              <a:t>There </a:t>
            </a:r>
            <a:r>
              <a:rPr lang="en-US" dirty="0">
                <a:latin typeface="Arial" panose="020B0604020202020204" pitchFamily="34" charset="0"/>
                <a:cs typeface="Arial" panose="020B0604020202020204" pitchFamily="34" charset="0"/>
              </a:rPr>
              <a:t>are two ways of declaring a directory as a </a:t>
            </a:r>
            <a:r>
              <a:rPr lang="en-US" dirty="0" smtClean="0">
                <a:latin typeface="Arial" panose="020B0604020202020204" pitchFamily="34" charset="0"/>
                <a:cs typeface="Arial" panose="020B0604020202020204" pitchFamily="34" charset="0"/>
              </a:rPr>
              <a:t>volume:</a:t>
            </a:r>
          </a:p>
          <a:p>
            <a:pPr marL="457200" indent="-457200">
              <a:buFont typeface="+mj-lt"/>
              <a:buAutoNum type="arabicPeriod"/>
            </a:pPr>
            <a:r>
              <a:rPr lang="en-US" dirty="0" smtClean="0">
                <a:latin typeface="Arial" panose="020B0604020202020204" pitchFamily="34" charset="0"/>
                <a:cs typeface="Arial" panose="020B0604020202020204" pitchFamily="34" charset="0"/>
              </a:rPr>
              <a:t>Using </a:t>
            </a:r>
            <a:r>
              <a:rPr lang="en-US" dirty="0">
                <a:latin typeface="Arial" panose="020B0604020202020204" pitchFamily="34" charset="0"/>
                <a:cs typeface="Arial" panose="020B0604020202020204" pitchFamily="34" charset="0"/>
              </a:rPr>
              <a:t>the </a:t>
            </a:r>
            <a:r>
              <a:rPr lang="en-US" dirty="0">
                <a:solidFill>
                  <a:srgbClr val="FFFF00"/>
                </a:solidFill>
                <a:latin typeface="Arial" panose="020B0604020202020204" pitchFamily="34" charset="0"/>
                <a:cs typeface="Arial" panose="020B0604020202020204" pitchFamily="34" charset="0"/>
              </a:rPr>
              <a:t>VOLUME</a:t>
            </a:r>
            <a:r>
              <a:rPr lang="en-US" dirty="0">
                <a:latin typeface="Arial" panose="020B0604020202020204" pitchFamily="34" charset="0"/>
                <a:cs typeface="Arial" panose="020B0604020202020204" pitchFamily="34" charset="0"/>
              </a:rPr>
              <a:t> instruction inside a </a:t>
            </a:r>
            <a:r>
              <a:rPr lang="en-US" dirty="0" err="1" smtClean="0">
                <a:latin typeface="Arial" panose="020B0604020202020204" pitchFamily="34" charset="0"/>
                <a:cs typeface="Arial" panose="020B0604020202020204" pitchFamily="34" charset="0"/>
              </a:rPr>
              <a:t>Dockerfile</a:t>
            </a:r>
            <a:r>
              <a:rPr lang="en-US" dirty="0" smtClean="0">
                <a:latin typeface="Arial" panose="020B0604020202020204" pitchFamily="34" charset="0"/>
                <a:cs typeface="Arial" panose="020B0604020202020204" pitchFamily="34" charset="0"/>
              </a:rPr>
              <a:t>:</a:t>
            </a:r>
          </a:p>
          <a:p>
            <a:pPr marL="457200" indent="-457200">
              <a:buFont typeface="+mj-lt"/>
              <a:buAutoNum type="arabicPeriod"/>
            </a:pPr>
            <a:endParaRPr lang="en-US" dirty="0" smtClean="0">
              <a:latin typeface="Arial" panose="020B0604020202020204" pitchFamily="34" charset="0"/>
              <a:cs typeface="Arial" panose="020B0604020202020204" pitchFamily="34" charset="0"/>
            </a:endParaRPr>
          </a:p>
          <a:p>
            <a:pPr marL="457200" indent="-457200">
              <a:buFont typeface="+mj-lt"/>
              <a:buAutoNum type="arabicPeriod"/>
            </a:pPr>
            <a:r>
              <a:rPr lang="en-US" dirty="0" smtClean="0">
                <a:latin typeface="Arial" panose="020B0604020202020204" pitchFamily="34" charset="0"/>
                <a:cs typeface="Arial" panose="020B0604020202020204" pitchFamily="34" charset="0"/>
              </a:rPr>
              <a:t>Specifying </a:t>
            </a:r>
            <a:r>
              <a:rPr lang="en-US" dirty="0">
                <a:latin typeface="Arial" panose="020B0604020202020204" pitchFamily="34" charset="0"/>
                <a:cs typeface="Arial" panose="020B0604020202020204" pitchFamily="34" charset="0"/>
              </a:rPr>
              <a:t>the </a:t>
            </a:r>
            <a:r>
              <a:rPr lang="en-US" dirty="0">
                <a:solidFill>
                  <a:srgbClr val="FFFF00"/>
                </a:solidFill>
                <a:latin typeface="Arial" panose="020B0604020202020204" pitchFamily="34" charset="0"/>
                <a:cs typeface="Arial" panose="020B0604020202020204" pitchFamily="34" charset="0"/>
              </a:rPr>
              <a:t>-v</a:t>
            </a:r>
            <a:r>
              <a:rPr lang="en-US" dirty="0">
                <a:latin typeface="Arial" panose="020B0604020202020204" pitchFamily="34" charset="0"/>
                <a:cs typeface="Arial" panose="020B0604020202020204" pitchFamily="34" charset="0"/>
              </a:rPr>
              <a:t> flag to </a:t>
            </a:r>
            <a:r>
              <a:rPr lang="en-US" dirty="0" err="1">
                <a:solidFill>
                  <a:srgbClr val="FFFF00"/>
                </a:solidFill>
                <a:latin typeface="Arial" panose="020B0604020202020204" pitchFamily="34" charset="0"/>
                <a:cs typeface="Arial" panose="020B0604020202020204" pitchFamily="34" charset="0"/>
              </a:rPr>
              <a:t>docker</a:t>
            </a:r>
            <a:r>
              <a:rPr lang="en-US" dirty="0">
                <a:solidFill>
                  <a:srgbClr val="FFFF00"/>
                </a:solidFill>
                <a:latin typeface="Arial" panose="020B0604020202020204" pitchFamily="34" charset="0"/>
                <a:cs typeface="Arial" panose="020B0604020202020204" pitchFamily="34" charset="0"/>
              </a:rPr>
              <a:t> run</a:t>
            </a:r>
            <a:r>
              <a:rPr lang="en-US" dirty="0">
                <a:latin typeface="Arial" panose="020B0604020202020204" pitchFamily="34" charset="0"/>
                <a:cs typeface="Arial" panose="020B0604020202020204" pitchFamily="34" charset="0"/>
              </a:rPr>
              <a:t>.</a:t>
            </a:r>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Both the following </a:t>
            </a:r>
            <a:r>
              <a:rPr lang="en-US" dirty="0" err="1">
                <a:latin typeface="Arial" panose="020B0604020202020204" pitchFamily="34" charset="0"/>
                <a:cs typeface="Arial" panose="020B0604020202020204" pitchFamily="34" charset="0"/>
              </a:rPr>
              <a:t>Dockerfile</a:t>
            </a:r>
            <a:r>
              <a:rPr lang="en-US" dirty="0">
                <a:latin typeface="Arial" panose="020B0604020202020204" pitchFamily="34" charset="0"/>
                <a:cs typeface="Arial" panose="020B0604020202020204" pitchFamily="34" charset="0"/>
              </a:rPr>
              <a:t> instruction and </a:t>
            </a:r>
            <a:r>
              <a:rPr lang="en-US" dirty="0" err="1">
                <a:latin typeface="Arial" panose="020B0604020202020204" pitchFamily="34" charset="0"/>
                <a:cs typeface="Arial" panose="020B0604020202020204" pitchFamily="34" charset="0"/>
              </a:rPr>
              <a:t>docker</a:t>
            </a:r>
            <a:r>
              <a:rPr lang="en-US" dirty="0">
                <a:latin typeface="Arial" panose="020B0604020202020204" pitchFamily="34" charset="0"/>
                <a:cs typeface="Arial" panose="020B0604020202020204" pitchFamily="34" charset="0"/>
              </a:rPr>
              <a:t> run command have the effect of creating a volume as /data inside a </a:t>
            </a:r>
            <a:r>
              <a:rPr lang="en-US" dirty="0" smtClean="0">
                <a:latin typeface="Arial" panose="020B0604020202020204" pitchFamily="34" charset="0"/>
                <a:cs typeface="Arial" panose="020B0604020202020204" pitchFamily="34" charset="0"/>
              </a:rPr>
              <a:t>container.</a:t>
            </a:r>
          </a:p>
          <a:p>
            <a:r>
              <a:rPr lang="en-US" dirty="0">
                <a:latin typeface="Arial" panose="020B0604020202020204" pitchFamily="34" charset="0"/>
                <a:cs typeface="Arial" panose="020B0604020202020204" pitchFamily="34" charset="0"/>
              </a:rPr>
              <a:t>By default, the directory or file will be mounted on the host inside your Docker installation directory (normally </a:t>
            </a:r>
            <a:r>
              <a:rPr lang="en-US" dirty="0">
                <a:solidFill>
                  <a:srgbClr val="FFFF00"/>
                </a:solidFill>
                <a:latin typeface="Arial" panose="020B0604020202020204" pitchFamily="34" charset="0"/>
                <a:cs typeface="Arial" panose="020B0604020202020204" pitchFamily="34" charset="0"/>
              </a:rPr>
              <a:t>/</a:t>
            </a:r>
            <a:r>
              <a:rPr lang="en-US" dirty="0" err="1">
                <a:solidFill>
                  <a:srgbClr val="FFFF00"/>
                </a:solidFill>
                <a:latin typeface="Arial" panose="020B0604020202020204" pitchFamily="34" charset="0"/>
                <a:cs typeface="Arial" panose="020B0604020202020204" pitchFamily="34" charset="0"/>
              </a:rPr>
              <a:t>var</a:t>
            </a:r>
            <a:r>
              <a:rPr lang="en-US" dirty="0">
                <a:solidFill>
                  <a:srgbClr val="FFFF00"/>
                </a:solidFill>
                <a:latin typeface="Arial" panose="020B0604020202020204" pitchFamily="34" charset="0"/>
                <a:cs typeface="Arial" panose="020B0604020202020204" pitchFamily="34" charset="0"/>
              </a:rPr>
              <a:t>/lib/</a:t>
            </a:r>
            <a:r>
              <a:rPr lang="en-US" dirty="0" err="1">
                <a:solidFill>
                  <a:srgbClr val="FFFF00"/>
                </a:solidFill>
                <a:latin typeface="Arial" panose="020B0604020202020204" pitchFamily="34" charset="0"/>
                <a:cs typeface="Arial" panose="020B0604020202020204" pitchFamily="34" charset="0"/>
              </a:rPr>
              <a:t>docker</a:t>
            </a:r>
            <a:r>
              <a:rPr lang="en-US" dirty="0" smtClean="0">
                <a:solidFill>
                  <a:srgbClr val="FFFF00"/>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409" y="3586924"/>
            <a:ext cx="1624682" cy="41970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3409" y="4451790"/>
            <a:ext cx="2636748" cy="335309"/>
          </a:xfrm>
          <a:prstGeom prst="rect">
            <a:avLst/>
          </a:prstGeom>
        </p:spPr>
      </p:pic>
    </p:spTree>
    <p:extLst>
      <p:ext uri="{BB962C8B-B14F-4D97-AF65-F5344CB8AC3E}">
        <p14:creationId xmlns:p14="http://schemas.microsoft.com/office/powerpoint/2010/main" val="35957830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4068" y="879892"/>
            <a:ext cx="10731260" cy="6072996"/>
          </a:xfrm>
        </p:spPr>
        <p:txBody>
          <a:bodyPr/>
          <a:lstStyle/>
          <a:p>
            <a:r>
              <a:rPr lang="en-US" dirty="0"/>
              <a:t>It is possible to specify the host directory to use as the mount via the </a:t>
            </a:r>
            <a:r>
              <a:rPr lang="en-US" dirty="0" err="1"/>
              <a:t>docker</a:t>
            </a:r>
            <a:r>
              <a:rPr lang="en-US" dirty="0"/>
              <a:t> run command (e.g., </a:t>
            </a:r>
            <a:r>
              <a:rPr lang="en-US" dirty="0" err="1">
                <a:solidFill>
                  <a:srgbClr val="FFFF00"/>
                </a:solidFill>
              </a:rPr>
              <a:t>docker</a:t>
            </a:r>
            <a:r>
              <a:rPr lang="en-US" dirty="0">
                <a:solidFill>
                  <a:srgbClr val="FFFF00"/>
                </a:solidFill>
              </a:rPr>
              <a:t> run -d - v </a:t>
            </a:r>
            <a:r>
              <a:rPr lang="en-US" dirty="0">
                <a:solidFill>
                  <a:schemeClr val="accent2">
                    <a:lumMod val="40000"/>
                    <a:lumOff val="60000"/>
                  </a:schemeClr>
                </a:solidFill>
              </a:rPr>
              <a:t>/host/</a:t>
            </a:r>
            <a:r>
              <a:rPr lang="en-US" dirty="0" err="1">
                <a:solidFill>
                  <a:schemeClr val="accent2">
                    <a:lumMod val="40000"/>
                    <a:lumOff val="60000"/>
                  </a:schemeClr>
                </a:solidFill>
              </a:rPr>
              <a:t>dir</a:t>
            </a:r>
            <a:r>
              <a:rPr lang="en-US" dirty="0">
                <a:solidFill>
                  <a:srgbClr val="FFFF00"/>
                </a:solidFill>
              </a:rPr>
              <a:t>:</a:t>
            </a:r>
            <a:r>
              <a:rPr lang="en-US" dirty="0">
                <a:solidFill>
                  <a:schemeClr val="bg2">
                    <a:lumMod val="60000"/>
                    <a:lumOff val="40000"/>
                  </a:schemeClr>
                </a:solidFill>
              </a:rPr>
              <a:t>/</a:t>
            </a:r>
            <a:r>
              <a:rPr lang="en-US" dirty="0" smtClean="0">
                <a:solidFill>
                  <a:schemeClr val="bg2">
                    <a:lumMod val="60000"/>
                    <a:lumOff val="40000"/>
                  </a:schemeClr>
                </a:solidFill>
              </a:rPr>
              <a:t>container/</a:t>
            </a:r>
            <a:r>
              <a:rPr lang="en-US" dirty="0" err="1" smtClean="0">
                <a:solidFill>
                  <a:schemeClr val="bg2">
                    <a:lumMod val="60000"/>
                    <a:lumOff val="40000"/>
                  </a:schemeClr>
                </a:solidFill>
              </a:rPr>
              <a:t>dir</a:t>
            </a:r>
            <a:r>
              <a:rPr lang="en-US" dirty="0" smtClean="0"/>
              <a:t> </a:t>
            </a:r>
            <a:r>
              <a:rPr lang="en-US" dirty="0">
                <a:solidFill>
                  <a:srgbClr val="FFFF00"/>
                </a:solidFill>
              </a:rPr>
              <a:t>test/webserver</a:t>
            </a:r>
            <a:r>
              <a:rPr lang="en-US" dirty="0" smtClean="0"/>
              <a:t>).</a:t>
            </a:r>
          </a:p>
          <a:p>
            <a:r>
              <a:rPr lang="en-US" dirty="0" smtClean="0"/>
              <a:t>Applying this on the </a:t>
            </a:r>
            <a:r>
              <a:rPr lang="en-US" dirty="0" err="1" smtClean="0"/>
              <a:t>Redis</a:t>
            </a:r>
            <a:r>
              <a:rPr lang="en-US" dirty="0" smtClean="0"/>
              <a:t> container that we had created:</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We use the </a:t>
            </a:r>
            <a:r>
              <a:rPr lang="en-US" dirty="0" smtClean="0">
                <a:solidFill>
                  <a:srgbClr val="FFFF00"/>
                </a:solidFill>
              </a:rPr>
              <a:t>–v</a:t>
            </a:r>
            <a:r>
              <a:rPr lang="en-US" dirty="0" smtClean="0"/>
              <a:t> argument to mount a known directory and </a:t>
            </a:r>
            <a:r>
              <a:rPr lang="en-US" dirty="0" smtClean="0">
                <a:solidFill>
                  <a:srgbClr val="FFFF00"/>
                </a:solidFill>
              </a:rPr>
              <a:t>--volumes-from </a:t>
            </a:r>
            <a:r>
              <a:rPr lang="en-US" dirty="0" smtClean="0"/>
              <a:t>argument to load the volumes from another container. (in this example, </a:t>
            </a:r>
            <a:r>
              <a:rPr lang="en-US" i="1" dirty="0" err="1" smtClean="0"/>
              <a:t>myredis</a:t>
            </a:r>
            <a:r>
              <a:rPr lang="en-US" dirty="0" smtClean="0"/>
              <a:t>)</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613" y="2083255"/>
            <a:ext cx="4694327" cy="2156647"/>
          </a:xfrm>
          <a:prstGeom prst="rect">
            <a:avLst/>
          </a:prstGeom>
        </p:spPr>
      </p:pic>
    </p:spTree>
    <p:extLst>
      <p:ext uri="{BB962C8B-B14F-4D97-AF65-F5344CB8AC3E}">
        <p14:creationId xmlns:p14="http://schemas.microsoft.com/office/powerpoint/2010/main" val="32693953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6332"/>
            <a:ext cx="10515600" cy="1325563"/>
          </a:xfrm>
        </p:spPr>
        <p:txBody>
          <a:bodyPr/>
          <a:lstStyle/>
          <a:p>
            <a:r>
              <a:rPr lang="en-US" dirty="0" smtClean="0"/>
              <a:t>Linux </a:t>
            </a:r>
            <a:r>
              <a:rPr lang="en-US" dirty="0" err="1" smtClean="0"/>
              <a:t>cgroups</a:t>
            </a:r>
            <a:r>
              <a:rPr lang="en-US" dirty="0" smtClean="0"/>
              <a:t> vs. namespaces</a:t>
            </a:r>
            <a:endParaRPr lang="en-US" dirty="0"/>
          </a:p>
        </p:txBody>
      </p:sp>
      <p:sp>
        <p:nvSpPr>
          <p:cNvPr id="3" name="Content Placeholder 2"/>
          <p:cNvSpPr>
            <a:spLocks noGrp="1"/>
          </p:cNvSpPr>
          <p:nvPr>
            <p:ph idx="1"/>
          </p:nvPr>
        </p:nvSpPr>
        <p:spPr>
          <a:xfrm>
            <a:off x="838200" y="1178643"/>
            <a:ext cx="10583174" cy="5524081"/>
          </a:xfrm>
        </p:spPr>
        <p:txBody>
          <a:bodyPr>
            <a:normAutofit/>
          </a:bodyPr>
          <a:lstStyle/>
          <a:p>
            <a:r>
              <a:rPr lang="en-US" dirty="0" err="1" smtClean="0"/>
              <a:t>cgroups</a:t>
            </a:r>
            <a:r>
              <a:rPr lang="en-US" dirty="0" smtClean="0"/>
              <a:t> and namespaces</a:t>
            </a:r>
            <a:r>
              <a:rPr lang="en-US" dirty="0"/>
              <a:t> </a:t>
            </a:r>
            <a:r>
              <a:rPr lang="en-US" dirty="0" smtClean="0"/>
              <a:t>are the Linux kernel features that create the walls between containers and other processes running on the host.</a:t>
            </a:r>
          </a:p>
          <a:p>
            <a:r>
              <a:rPr lang="en-US" dirty="0" smtClean="0"/>
              <a:t>Linux namespaces, originally developed by IBM, wrap a set of system resources and present them to a process to make it look like they are dedicated to that process.</a:t>
            </a:r>
          </a:p>
          <a:p>
            <a:r>
              <a:rPr lang="en-US" dirty="0" smtClean="0"/>
              <a:t>Linux </a:t>
            </a:r>
            <a:r>
              <a:rPr lang="en-US" dirty="0" err="1" smtClean="0"/>
              <a:t>cgroups</a:t>
            </a:r>
            <a:r>
              <a:rPr lang="en-US" dirty="0" smtClean="0"/>
              <a:t>, originally developed by Google, govern the isolation and usage of system resources, such as CPU and memory, for a group of processes. For example, if you have an application that takes up a lot of CPU cycles and memory, such as a scientific computing application, you can put the application in a </a:t>
            </a:r>
            <a:r>
              <a:rPr lang="en-US" dirty="0" err="1" smtClean="0"/>
              <a:t>cgroup</a:t>
            </a:r>
            <a:r>
              <a:rPr lang="en-US" dirty="0" smtClean="0"/>
              <a:t> to limit its CPU and memory usage.</a:t>
            </a:r>
          </a:p>
          <a:p>
            <a:r>
              <a:rPr lang="en-US" dirty="0" smtClean="0"/>
              <a:t>Namespaces deal with resource isolation for a single process, while </a:t>
            </a:r>
            <a:r>
              <a:rPr lang="en-US" dirty="0" err="1" smtClean="0"/>
              <a:t>cgroups</a:t>
            </a:r>
            <a:r>
              <a:rPr lang="en-US" dirty="0" smtClean="0"/>
              <a:t> manage resources for a group of processes.</a:t>
            </a:r>
            <a:endParaRPr lang="en-US" dirty="0"/>
          </a:p>
        </p:txBody>
      </p:sp>
    </p:spTree>
    <p:extLst>
      <p:ext uri="{BB962C8B-B14F-4D97-AF65-F5344CB8AC3E}">
        <p14:creationId xmlns:p14="http://schemas.microsoft.com/office/powerpoint/2010/main" val="5329949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Docker Architecture</a:t>
            </a:r>
            <a:endParaRPr lang="en-US" dirty="0"/>
          </a:p>
        </p:txBody>
      </p:sp>
    </p:spTree>
    <p:extLst>
      <p:ext uri="{BB962C8B-B14F-4D97-AF65-F5344CB8AC3E}">
        <p14:creationId xmlns:p14="http://schemas.microsoft.com/office/powerpoint/2010/main" val="38521095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6453" y="1302589"/>
            <a:ext cx="9304038" cy="4525964"/>
          </a:xfrm>
        </p:spPr>
      </p:pic>
    </p:spTree>
    <p:extLst>
      <p:ext uri="{BB962C8B-B14F-4D97-AF65-F5344CB8AC3E}">
        <p14:creationId xmlns:p14="http://schemas.microsoft.com/office/powerpoint/2010/main" val="17649048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733245" y="327804"/>
            <a:ext cx="9868619" cy="6314536"/>
          </a:xfrm>
        </p:spPr>
        <p:txBody>
          <a:bodyPr>
            <a:normAutofit fontScale="85000" lnSpcReduction="10000"/>
          </a:bodyPr>
          <a:lstStyle/>
          <a:p>
            <a:r>
              <a:rPr lang="en-US" dirty="0" smtClean="0"/>
              <a:t>At </a:t>
            </a:r>
            <a:r>
              <a:rPr lang="en-US" dirty="0"/>
              <a:t>the center is the Docker daemon, which is responsible for creating, running, and monitoring containers, as well as building and storing images, both of which are represented on the right of the diagram. The Docker daemon is launched by running </a:t>
            </a:r>
            <a:r>
              <a:rPr lang="en-US" dirty="0" err="1">
                <a:solidFill>
                  <a:srgbClr val="FFFF00"/>
                </a:solidFill>
              </a:rPr>
              <a:t>docker</a:t>
            </a:r>
            <a:r>
              <a:rPr lang="en-US" dirty="0">
                <a:solidFill>
                  <a:srgbClr val="FFFF00"/>
                </a:solidFill>
              </a:rPr>
              <a:t> daemon</a:t>
            </a:r>
            <a:r>
              <a:rPr lang="en-US" dirty="0"/>
              <a:t>, which is normally taken care of by the host OS</a:t>
            </a:r>
            <a:r>
              <a:rPr lang="en-US" dirty="0" smtClean="0"/>
              <a:t>.</a:t>
            </a:r>
          </a:p>
          <a:p>
            <a:endParaRPr lang="en-US" dirty="0"/>
          </a:p>
          <a:p>
            <a:endParaRPr lang="en-US" dirty="0" smtClean="0"/>
          </a:p>
          <a:p>
            <a:r>
              <a:rPr lang="en-US" dirty="0">
                <a:solidFill>
                  <a:schemeClr val="bg2">
                    <a:lumMod val="40000"/>
                    <a:lumOff val="60000"/>
                  </a:schemeClr>
                </a:solidFill>
              </a:rPr>
              <a:t>The Docker client is on the left-hand side and is used to talk to the Docker </a:t>
            </a:r>
            <a:r>
              <a:rPr lang="en-US" dirty="0" smtClean="0">
                <a:solidFill>
                  <a:schemeClr val="bg2">
                    <a:lumMod val="40000"/>
                    <a:lumOff val="60000"/>
                  </a:schemeClr>
                </a:solidFill>
              </a:rPr>
              <a:t>daemon </a:t>
            </a:r>
            <a:r>
              <a:rPr lang="en-US" dirty="0">
                <a:solidFill>
                  <a:schemeClr val="bg2">
                    <a:lumMod val="40000"/>
                    <a:lumOff val="60000"/>
                  </a:schemeClr>
                </a:solidFill>
              </a:rPr>
              <a:t>via HTTP. By default, this happens over a Unix domain socket, but it can also use a TCP socket to enable remote clients or a file descriptor for </a:t>
            </a:r>
            <a:r>
              <a:rPr lang="en-US" dirty="0" err="1">
                <a:solidFill>
                  <a:schemeClr val="bg2">
                    <a:lumMod val="40000"/>
                    <a:lumOff val="60000"/>
                  </a:schemeClr>
                </a:solidFill>
              </a:rPr>
              <a:t>systemdmanaged</a:t>
            </a:r>
            <a:r>
              <a:rPr lang="en-US" dirty="0">
                <a:solidFill>
                  <a:schemeClr val="bg2">
                    <a:lumMod val="40000"/>
                    <a:lumOff val="60000"/>
                  </a:schemeClr>
                </a:solidFill>
              </a:rPr>
              <a:t> sockets. </a:t>
            </a:r>
            <a:endParaRPr lang="en-US" dirty="0" smtClean="0">
              <a:solidFill>
                <a:schemeClr val="bg2">
                  <a:lumMod val="40000"/>
                  <a:lumOff val="60000"/>
                </a:schemeClr>
              </a:solidFill>
            </a:endParaRPr>
          </a:p>
          <a:p>
            <a:r>
              <a:rPr lang="en-US" dirty="0" smtClean="0">
                <a:solidFill>
                  <a:schemeClr val="bg2">
                    <a:lumMod val="40000"/>
                    <a:lumOff val="60000"/>
                  </a:schemeClr>
                </a:solidFill>
              </a:rPr>
              <a:t>Since </a:t>
            </a:r>
            <a:r>
              <a:rPr lang="en-US" dirty="0">
                <a:solidFill>
                  <a:schemeClr val="bg2">
                    <a:lumMod val="40000"/>
                    <a:lumOff val="60000"/>
                  </a:schemeClr>
                </a:solidFill>
              </a:rPr>
              <a:t>all communication has to be done over HTTP, it is </a:t>
            </a:r>
            <a:r>
              <a:rPr lang="en-US" dirty="0" smtClean="0">
                <a:solidFill>
                  <a:schemeClr val="bg2">
                    <a:lumMod val="40000"/>
                    <a:lumOff val="60000"/>
                  </a:schemeClr>
                </a:solidFill>
              </a:rPr>
              <a:t>easy to connect </a:t>
            </a:r>
            <a:r>
              <a:rPr lang="en-US" dirty="0">
                <a:solidFill>
                  <a:schemeClr val="bg2">
                    <a:lumMod val="40000"/>
                    <a:lumOff val="60000"/>
                  </a:schemeClr>
                </a:solidFill>
              </a:rPr>
              <a:t>to remote Docker daemons and develop programming language bind‐ </a:t>
            </a:r>
            <a:r>
              <a:rPr lang="en-US" dirty="0" err="1" smtClean="0">
                <a:solidFill>
                  <a:schemeClr val="bg2">
                    <a:lumMod val="40000"/>
                    <a:lumOff val="60000"/>
                  </a:schemeClr>
                </a:solidFill>
              </a:rPr>
              <a:t>ings</a:t>
            </a:r>
            <a:r>
              <a:rPr lang="en-US" dirty="0" smtClean="0">
                <a:solidFill>
                  <a:schemeClr val="bg2">
                    <a:lumMod val="40000"/>
                    <a:lumOff val="60000"/>
                  </a:schemeClr>
                </a:solidFill>
              </a:rPr>
              <a:t>.</a:t>
            </a:r>
          </a:p>
          <a:p>
            <a:r>
              <a:rPr lang="en-US" dirty="0" smtClean="0">
                <a:solidFill>
                  <a:schemeClr val="bg2">
                    <a:lumMod val="40000"/>
                    <a:lumOff val="60000"/>
                  </a:schemeClr>
                </a:solidFill>
              </a:rPr>
              <a:t>But </a:t>
            </a:r>
            <a:r>
              <a:rPr lang="en-US" dirty="0">
                <a:solidFill>
                  <a:schemeClr val="bg2">
                    <a:lumMod val="40000"/>
                    <a:lumOff val="60000"/>
                  </a:schemeClr>
                </a:solidFill>
              </a:rPr>
              <a:t>it also has implications for how features are implemented, such as requiring a build context for </a:t>
            </a:r>
            <a:r>
              <a:rPr lang="en-US" dirty="0" err="1" smtClean="0">
                <a:solidFill>
                  <a:schemeClr val="bg2">
                    <a:lumMod val="40000"/>
                    <a:lumOff val="60000"/>
                  </a:schemeClr>
                </a:solidFill>
              </a:rPr>
              <a:t>Dockerfiles</a:t>
            </a:r>
            <a:r>
              <a:rPr lang="en-US" dirty="0" smtClean="0">
                <a:solidFill>
                  <a:schemeClr val="bg2">
                    <a:lumMod val="40000"/>
                    <a:lumOff val="60000"/>
                  </a:schemeClr>
                </a:solidFill>
              </a:rPr>
              <a:t>.</a:t>
            </a:r>
          </a:p>
          <a:p>
            <a:r>
              <a:rPr lang="en-US" dirty="0">
                <a:solidFill>
                  <a:schemeClr val="bg2">
                    <a:lumMod val="40000"/>
                    <a:lumOff val="60000"/>
                  </a:schemeClr>
                </a:solidFill>
              </a:rPr>
              <a:t>The API used for communication with daemon is well defined and documented, allowing developers to write programs that interface directly with the </a:t>
            </a:r>
            <a:r>
              <a:rPr lang="en-US" dirty="0" err="1">
                <a:solidFill>
                  <a:schemeClr val="bg2">
                    <a:lumMod val="40000"/>
                    <a:lumOff val="60000"/>
                  </a:schemeClr>
                </a:solidFill>
              </a:rPr>
              <a:t>deamon</a:t>
            </a:r>
            <a:r>
              <a:rPr lang="en-US" dirty="0">
                <a:solidFill>
                  <a:schemeClr val="bg2">
                    <a:lumMod val="40000"/>
                    <a:lumOff val="60000"/>
                  </a:schemeClr>
                </a:solidFill>
              </a:rPr>
              <a:t>, without using the Docker client</a:t>
            </a:r>
            <a:r>
              <a:rPr lang="en-US" dirty="0" smtClean="0">
                <a:solidFill>
                  <a:schemeClr val="bg2">
                    <a:lumMod val="40000"/>
                    <a:lumOff val="60000"/>
                  </a:schemeClr>
                </a:solidFill>
              </a:rPr>
              <a:t>.</a:t>
            </a:r>
          </a:p>
          <a:p>
            <a:r>
              <a:rPr lang="en-US" dirty="0">
                <a:solidFill>
                  <a:schemeClr val="bg2">
                    <a:lumMod val="40000"/>
                    <a:lumOff val="60000"/>
                  </a:schemeClr>
                </a:solidFill>
              </a:rPr>
              <a:t>The Docker client and daemon are distributed as a single </a:t>
            </a:r>
            <a:r>
              <a:rPr lang="en-US" dirty="0" smtClean="0">
                <a:solidFill>
                  <a:schemeClr val="bg2">
                    <a:lumMod val="40000"/>
                    <a:lumOff val="60000"/>
                  </a:schemeClr>
                </a:solidFill>
              </a:rPr>
              <a:t>binary.</a:t>
            </a:r>
            <a:r>
              <a:rPr lang="en-US" dirty="0" smtClean="0"/>
              <a:t> </a:t>
            </a:r>
          </a:p>
          <a:p>
            <a:endParaRPr lang="en-US" dirty="0"/>
          </a:p>
          <a:p>
            <a:endParaRPr lang="en-US" dirty="0" smtClean="0"/>
          </a:p>
          <a:p>
            <a:r>
              <a:rPr lang="en-US" dirty="0"/>
              <a:t>Docker registries store and distribute images. The default registry is the Docker Hub, which hosts thousands of public images as well as curated “official” images.</a:t>
            </a:r>
            <a:endParaRPr lang="en-US" dirty="0" smtClean="0"/>
          </a:p>
          <a:p>
            <a:endParaRPr lang="en-US" dirty="0"/>
          </a:p>
        </p:txBody>
      </p:sp>
    </p:spTree>
    <p:extLst>
      <p:ext uri="{BB962C8B-B14F-4D97-AF65-F5344CB8AC3E}">
        <p14:creationId xmlns:p14="http://schemas.microsoft.com/office/powerpoint/2010/main" val="22514644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048278"/>
          </a:xfrm>
        </p:spPr>
        <p:txBody>
          <a:bodyPr/>
          <a:lstStyle/>
          <a:p>
            <a:r>
              <a:rPr lang="en-US" dirty="0" smtClean="0"/>
              <a:t>Underlying technologies</a:t>
            </a:r>
            <a:endParaRPr lang="en-US" dirty="0"/>
          </a:p>
        </p:txBody>
      </p:sp>
      <p:sp>
        <p:nvSpPr>
          <p:cNvPr id="3" name="Content Placeholder 2"/>
          <p:cNvSpPr>
            <a:spLocks noGrp="1"/>
          </p:cNvSpPr>
          <p:nvPr>
            <p:ph idx="1"/>
          </p:nvPr>
        </p:nvSpPr>
        <p:spPr>
          <a:xfrm>
            <a:off x="646111" y="1664729"/>
            <a:ext cx="9403742" cy="4195481"/>
          </a:xfrm>
        </p:spPr>
        <p:txBody>
          <a:bodyPr/>
          <a:lstStyle/>
          <a:p>
            <a:r>
              <a:rPr lang="en-US" dirty="0">
                <a:latin typeface="Arial" panose="020B0604020202020204" pitchFamily="34" charset="0"/>
                <a:cs typeface="Arial" panose="020B0604020202020204" pitchFamily="34" charset="0"/>
              </a:rPr>
              <a:t>The Docker daemon uses an “</a:t>
            </a:r>
            <a:r>
              <a:rPr lang="en-US" dirty="0">
                <a:solidFill>
                  <a:srgbClr val="FFFF00"/>
                </a:solidFill>
                <a:latin typeface="Arial" panose="020B0604020202020204" pitchFamily="34" charset="0"/>
                <a:cs typeface="Arial" panose="020B0604020202020204" pitchFamily="34" charset="0"/>
              </a:rPr>
              <a:t>execution driver</a:t>
            </a:r>
            <a:r>
              <a:rPr lang="en-US" dirty="0">
                <a:latin typeface="Arial" panose="020B0604020202020204" pitchFamily="34" charset="0"/>
                <a:cs typeface="Arial" panose="020B0604020202020204" pitchFamily="34" charset="0"/>
              </a:rPr>
              <a:t>” to create containers. By default, this is Docker’s own </a:t>
            </a:r>
            <a:r>
              <a:rPr lang="en-US" dirty="0" err="1">
                <a:solidFill>
                  <a:srgbClr val="FFFF00"/>
                </a:solidFill>
                <a:latin typeface="Arial" panose="020B0604020202020204" pitchFamily="34" charset="0"/>
                <a:cs typeface="Arial" panose="020B0604020202020204" pitchFamily="34" charset="0"/>
              </a:rPr>
              <a:t>runc</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driver.</a:t>
            </a:r>
          </a:p>
          <a:p>
            <a:r>
              <a:rPr lang="en-US" dirty="0" err="1">
                <a:latin typeface="Arial" panose="020B0604020202020204" pitchFamily="34" charset="0"/>
                <a:cs typeface="Arial" panose="020B0604020202020204" pitchFamily="34" charset="0"/>
              </a:rPr>
              <a:t>Runc</a:t>
            </a:r>
            <a:r>
              <a:rPr lang="en-US" dirty="0">
                <a:latin typeface="Arial" panose="020B0604020202020204" pitchFamily="34" charset="0"/>
                <a:cs typeface="Arial" panose="020B0604020202020204" pitchFamily="34" charset="0"/>
              </a:rPr>
              <a:t> is very closely tied to the following kernel features: </a:t>
            </a:r>
            <a:endParaRPr lang="en-US" dirty="0" smtClean="0">
              <a:latin typeface="Arial" panose="020B0604020202020204" pitchFamily="34" charset="0"/>
              <a:cs typeface="Arial" panose="020B0604020202020204" pitchFamily="34" charset="0"/>
            </a:endParaRPr>
          </a:p>
          <a:p>
            <a:r>
              <a:rPr lang="en-US" b="1" i="1" dirty="0" err="1" smtClean="0">
                <a:solidFill>
                  <a:srgbClr val="FFFF00"/>
                </a:solidFill>
                <a:latin typeface="Arial" panose="020B0604020202020204" pitchFamily="34" charset="0"/>
                <a:cs typeface="Arial" panose="020B0604020202020204" pitchFamily="34" charset="0"/>
              </a:rPr>
              <a:t>cgroups</a:t>
            </a:r>
            <a:r>
              <a:rPr lang="en-US" dirty="0" smtClean="0">
                <a:latin typeface="Arial" panose="020B0604020202020204" pitchFamily="34" charset="0"/>
                <a:cs typeface="Arial" panose="020B0604020202020204" pitchFamily="34" charset="0"/>
              </a:rPr>
              <a:t>: which </a:t>
            </a:r>
            <a:r>
              <a:rPr lang="en-US" dirty="0">
                <a:latin typeface="Arial" panose="020B0604020202020204" pitchFamily="34" charset="0"/>
                <a:cs typeface="Arial" panose="020B0604020202020204" pitchFamily="34" charset="0"/>
              </a:rPr>
              <a:t>are responsible for managing resources used by a container (e.g., CPU and memory usage). They are also responsible for freezing and unfreezing containers, as used in the </a:t>
            </a:r>
            <a:r>
              <a:rPr lang="en-US" i="1" dirty="0" err="1">
                <a:solidFill>
                  <a:srgbClr val="FFFF00"/>
                </a:solidFill>
                <a:latin typeface="Arial" panose="020B0604020202020204" pitchFamily="34" charset="0"/>
                <a:cs typeface="Arial" panose="020B0604020202020204" pitchFamily="34" charset="0"/>
              </a:rPr>
              <a:t>docker</a:t>
            </a:r>
            <a:r>
              <a:rPr lang="en-US" i="1" dirty="0">
                <a:solidFill>
                  <a:srgbClr val="FFFF00"/>
                </a:solidFill>
                <a:latin typeface="Arial" panose="020B0604020202020204" pitchFamily="34" charset="0"/>
                <a:cs typeface="Arial" panose="020B0604020202020204" pitchFamily="34" charset="0"/>
              </a:rPr>
              <a:t> pause</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functionality.</a:t>
            </a:r>
          </a:p>
          <a:p>
            <a:r>
              <a:rPr lang="en-US" b="1" dirty="0" smtClean="0">
                <a:solidFill>
                  <a:srgbClr val="FFFF00"/>
                </a:solidFill>
                <a:latin typeface="Arial" panose="020B0604020202020204" pitchFamily="34" charset="0"/>
                <a:cs typeface="Arial" panose="020B0604020202020204" pitchFamily="34" charset="0"/>
              </a:rPr>
              <a:t>namespaces:</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are responsible for isolating containers; making sure that a </a:t>
            </a:r>
            <a:r>
              <a:rPr lang="en-US" dirty="0" smtClean="0">
                <a:latin typeface="Arial" panose="020B0604020202020204" pitchFamily="34" charset="0"/>
                <a:cs typeface="Arial" panose="020B0604020202020204" pitchFamily="34" charset="0"/>
              </a:rPr>
              <a:t>container’s </a:t>
            </a:r>
            <a:r>
              <a:rPr lang="en-US" dirty="0">
                <a:latin typeface="Arial" panose="020B0604020202020204" pitchFamily="34" charset="0"/>
                <a:cs typeface="Arial" panose="020B0604020202020204" pitchFamily="34" charset="0"/>
              </a:rPr>
              <a:t>filesystem, hostname, users, networking, and processes are separated from the rest of the system. </a:t>
            </a:r>
          </a:p>
        </p:txBody>
      </p:sp>
    </p:spTree>
    <p:extLst>
      <p:ext uri="{BB962C8B-B14F-4D97-AF65-F5344CB8AC3E}">
        <p14:creationId xmlns:p14="http://schemas.microsoft.com/office/powerpoint/2010/main" val="16014101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Surrounding technologies</a:t>
            </a:r>
            <a:endParaRPr lang="en-US" dirty="0"/>
          </a:p>
        </p:txBody>
      </p:sp>
      <p:sp>
        <p:nvSpPr>
          <p:cNvPr id="3" name="Content Placeholder 2"/>
          <p:cNvSpPr>
            <a:spLocks noGrp="1"/>
          </p:cNvSpPr>
          <p:nvPr>
            <p:ph idx="1"/>
          </p:nvPr>
        </p:nvSpPr>
        <p:spPr>
          <a:xfrm>
            <a:off x="646112" y="2052918"/>
            <a:ext cx="9403742" cy="4195481"/>
          </a:xfrm>
        </p:spPr>
        <p:txBody>
          <a:bodyPr/>
          <a:lstStyle/>
          <a:p>
            <a:r>
              <a:rPr lang="en-US" b="1" dirty="0" smtClean="0">
                <a:solidFill>
                  <a:srgbClr val="FFFF00"/>
                </a:solidFill>
              </a:rPr>
              <a:t>Swarm</a:t>
            </a:r>
            <a:r>
              <a:rPr lang="en-US" dirty="0" smtClean="0"/>
              <a:t>:  </a:t>
            </a:r>
            <a:r>
              <a:rPr lang="en-US" dirty="0"/>
              <a:t>Docker’s clustering solution. Swarm can group together several Docker hosts, allowing the user to treat them as a unified </a:t>
            </a:r>
            <a:r>
              <a:rPr lang="en-US" dirty="0" smtClean="0"/>
              <a:t>resource.</a:t>
            </a:r>
          </a:p>
          <a:p>
            <a:r>
              <a:rPr lang="en-US" b="1" dirty="0">
                <a:solidFill>
                  <a:srgbClr val="FFFF00"/>
                </a:solidFill>
              </a:rPr>
              <a:t>Compose</a:t>
            </a:r>
            <a:r>
              <a:rPr lang="en-US" dirty="0"/>
              <a:t>: Docker Compose is a tool for building and running applications composed of multiple Docker containers. It is primarily used in development and testing rather than production. </a:t>
            </a:r>
            <a:endParaRPr lang="en-US" dirty="0" smtClean="0"/>
          </a:p>
          <a:p>
            <a:r>
              <a:rPr lang="en-US" b="1" dirty="0" smtClean="0">
                <a:solidFill>
                  <a:srgbClr val="FFFF00"/>
                </a:solidFill>
              </a:rPr>
              <a:t>Machine</a:t>
            </a:r>
            <a:r>
              <a:rPr lang="en-US" dirty="0" smtClean="0"/>
              <a:t>: Docker </a:t>
            </a:r>
            <a:r>
              <a:rPr lang="en-US" dirty="0"/>
              <a:t>Machine installs and configures Docker hosts on local or remote </a:t>
            </a:r>
            <a:r>
              <a:rPr lang="en-US" dirty="0" err="1"/>
              <a:t>resour</a:t>
            </a:r>
            <a:r>
              <a:rPr lang="en-US" dirty="0"/>
              <a:t>‐ </a:t>
            </a:r>
            <a:r>
              <a:rPr lang="en-US" dirty="0" err="1"/>
              <a:t>ces</a:t>
            </a:r>
            <a:r>
              <a:rPr lang="en-US" dirty="0"/>
              <a:t>. Machine also configures the Docker client, making it easy to swap between environments</a:t>
            </a:r>
            <a:r>
              <a:rPr lang="en-US" dirty="0" smtClean="0"/>
              <a:t>.</a:t>
            </a:r>
          </a:p>
          <a:p>
            <a:r>
              <a:rPr lang="en-US" b="1" dirty="0" err="1" smtClean="0">
                <a:solidFill>
                  <a:srgbClr val="FFFF00"/>
                </a:solidFill>
              </a:rPr>
              <a:t>Kitematic</a:t>
            </a:r>
            <a:r>
              <a:rPr lang="en-US" dirty="0"/>
              <a:t>: </a:t>
            </a:r>
            <a:r>
              <a:rPr lang="en-US" dirty="0" err="1"/>
              <a:t>Kitematic</a:t>
            </a:r>
            <a:r>
              <a:rPr lang="en-US" dirty="0"/>
              <a:t> is a Mac OS and Windows GUI for running and managing Docker </a:t>
            </a:r>
            <a:r>
              <a:rPr lang="en-US" dirty="0" smtClean="0"/>
              <a:t>containers.</a:t>
            </a:r>
          </a:p>
          <a:p>
            <a:endParaRPr lang="en-US" dirty="0" smtClean="0"/>
          </a:p>
          <a:p>
            <a:endParaRPr lang="en-US" dirty="0"/>
          </a:p>
          <a:p>
            <a:pPr marL="0" indent="0">
              <a:buNone/>
            </a:pPr>
            <a:endParaRPr lang="en-US" dirty="0"/>
          </a:p>
        </p:txBody>
      </p:sp>
    </p:spTree>
    <p:extLst>
      <p:ext uri="{BB962C8B-B14F-4D97-AF65-F5344CB8AC3E}">
        <p14:creationId xmlns:p14="http://schemas.microsoft.com/office/powerpoint/2010/main" val="36666174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44761"/>
          </a:xfrm>
        </p:spPr>
        <p:txBody>
          <a:bodyPr/>
          <a:lstStyle/>
          <a:p>
            <a:r>
              <a:rPr lang="en-US" sz="3600" dirty="0" smtClean="0"/>
              <a:t>3</a:t>
            </a:r>
            <a:r>
              <a:rPr lang="en-US" sz="3600" baseline="30000" dirty="0" smtClean="0"/>
              <a:t>rd</a:t>
            </a:r>
            <a:r>
              <a:rPr lang="en-US" sz="3600" dirty="0" smtClean="0"/>
              <a:t> party applications built on Docker</a:t>
            </a:r>
            <a:endParaRPr lang="en-US" sz="3600" dirty="0"/>
          </a:p>
        </p:txBody>
      </p:sp>
      <p:sp>
        <p:nvSpPr>
          <p:cNvPr id="3" name="Content Placeholder 2"/>
          <p:cNvSpPr>
            <a:spLocks noGrp="1"/>
          </p:cNvSpPr>
          <p:nvPr>
            <p:ph idx="1"/>
          </p:nvPr>
        </p:nvSpPr>
        <p:spPr>
          <a:xfrm>
            <a:off x="646111" y="1121434"/>
            <a:ext cx="10550975" cy="5495026"/>
          </a:xfrm>
        </p:spPr>
        <p:txBody>
          <a:bodyPr>
            <a:noAutofit/>
          </a:bodyPr>
          <a:lstStyle/>
          <a:p>
            <a:r>
              <a:rPr lang="en-US" sz="1800" b="1" dirty="0" smtClean="0">
                <a:solidFill>
                  <a:srgbClr val="FFFF00"/>
                </a:solidFill>
                <a:latin typeface="Arial" panose="020B0604020202020204" pitchFamily="34" charset="0"/>
                <a:cs typeface="Arial" panose="020B0604020202020204" pitchFamily="34" charset="0"/>
              </a:rPr>
              <a:t>Networking:</a:t>
            </a:r>
            <a:endParaRPr lang="en-US" sz="1800" dirty="0" smtClean="0">
              <a:latin typeface="Arial" panose="020B0604020202020204" pitchFamily="34" charset="0"/>
              <a:cs typeface="Arial" panose="020B0604020202020204" pitchFamily="34" charset="0"/>
            </a:endParaRPr>
          </a:p>
          <a:p>
            <a:pPr marL="400050" lvl="1" indent="0">
              <a:buNone/>
            </a:pPr>
            <a:r>
              <a:rPr lang="en-US" dirty="0" smtClean="0">
                <a:latin typeface="Arial" panose="020B0604020202020204" pitchFamily="34" charset="0"/>
                <a:cs typeface="Arial" panose="020B0604020202020204" pitchFamily="34" charset="0"/>
              </a:rPr>
              <a:t>Creating </a:t>
            </a:r>
            <a:r>
              <a:rPr lang="en-US" dirty="0">
                <a:latin typeface="Arial" panose="020B0604020202020204" pitchFamily="34" charset="0"/>
                <a:cs typeface="Arial" panose="020B0604020202020204" pitchFamily="34" charset="0"/>
              </a:rPr>
              <a:t>networks of containers that span hosts is a nontrivial problem that can be solved in a variety of ways. Several solutions have appeared in this area, including Weave and Project Calico. In addition, Docker will soon have an </a:t>
            </a:r>
            <a:r>
              <a:rPr lang="en-US" dirty="0" smtClean="0">
                <a:latin typeface="Arial" panose="020B0604020202020204" pitchFamily="34" charset="0"/>
                <a:cs typeface="Arial" panose="020B0604020202020204" pitchFamily="34" charset="0"/>
              </a:rPr>
              <a:t>integrated </a:t>
            </a:r>
            <a:r>
              <a:rPr lang="en-US" dirty="0">
                <a:latin typeface="Arial" panose="020B0604020202020204" pitchFamily="34" charset="0"/>
                <a:cs typeface="Arial" panose="020B0604020202020204" pitchFamily="34" charset="0"/>
              </a:rPr>
              <a:t>networking solution called Overlay. Users will be able to swap out the Overlay driver for other solutions using Docker’s networking plugin </a:t>
            </a:r>
            <a:r>
              <a:rPr lang="en-US" dirty="0" smtClean="0">
                <a:latin typeface="Arial" panose="020B0604020202020204" pitchFamily="34" charset="0"/>
                <a:cs typeface="Arial" panose="020B0604020202020204" pitchFamily="34" charset="0"/>
              </a:rPr>
              <a:t>framework.</a:t>
            </a:r>
          </a:p>
          <a:p>
            <a:r>
              <a:rPr lang="en-US" sz="1800" b="1" dirty="0" smtClean="0">
                <a:solidFill>
                  <a:srgbClr val="FFFF00"/>
                </a:solidFill>
                <a:latin typeface="Arial" panose="020B0604020202020204" pitchFamily="34" charset="0"/>
                <a:cs typeface="Arial" panose="020B0604020202020204" pitchFamily="34" charset="0"/>
              </a:rPr>
              <a:t>Service Discovery:</a:t>
            </a:r>
          </a:p>
          <a:p>
            <a:pPr marL="400050" lvl="1" indent="0">
              <a:buNone/>
            </a:pPr>
            <a:r>
              <a:rPr lang="en-US" dirty="0" smtClean="0">
                <a:latin typeface="Arial" panose="020B0604020202020204" pitchFamily="34" charset="0"/>
                <a:cs typeface="Arial" panose="020B0604020202020204" pitchFamily="34" charset="0"/>
              </a:rPr>
              <a:t>When </a:t>
            </a:r>
            <a:r>
              <a:rPr lang="en-US" dirty="0">
                <a:latin typeface="Arial" panose="020B0604020202020204" pitchFamily="34" charset="0"/>
                <a:cs typeface="Arial" panose="020B0604020202020204" pitchFamily="34" charset="0"/>
              </a:rPr>
              <a:t>a Docker container comes up, it needs some way of finding the other </a:t>
            </a:r>
            <a:r>
              <a:rPr lang="en-US" dirty="0" err="1">
                <a:latin typeface="Arial" panose="020B0604020202020204" pitchFamily="34" charset="0"/>
                <a:cs typeface="Arial" panose="020B0604020202020204" pitchFamily="34" charset="0"/>
              </a:rPr>
              <a:t>serv</a:t>
            </a:r>
            <a:r>
              <a:rPr lang="en-US" dirty="0">
                <a:latin typeface="Arial" panose="020B0604020202020204" pitchFamily="34" charset="0"/>
                <a:cs typeface="Arial" panose="020B0604020202020204" pitchFamily="34" charset="0"/>
              </a:rPr>
              <a:t>‐ ices it needs to talk to, which are typically also running in containers. As contain‐ </a:t>
            </a:r>
            <a:r>
              <a:rPr lang="en-US" dirty="0" err="1">
                <a:latin typeface="Arial" panose="020B0604020202020204" pitchFamily="34" charset="0"/>
                <a:cs typeface="Arial" panose="020B0604020202020204" pitchFamily="34" charset="0"/>
              </a:rPr>
              <a:t>ers</a:t>
            </a:r>
            <a:r>
              <a:rPr lang="en-US" dirty="0">
                <a:latin typeface="Arial" panose="020B0604020202020204" pitchFamily="34" charset="0"/>
                <a:cs typeface="Arial" panose="020B0604020202020204" pitchFamily="34" charset="0"/>
              </a:rPr>
              <a:t> are dynamically assigned IP addresses, this isn’t a trivial problem in a large system. Solutions in this area include Consul, </a:t>
            </a:r>
            <a:r>
              <a:rPr lang="en-US" dirty="0" err="1">
                <a:latin typeface="Arial" panose="020B0604020202020204" pitchFamily="34" charset="0"/>
                <a:cs typeface="Arial" panose="020B0604020202020204" pitchFamily="34" charset="0"/>
              </a:rPr>
              <a:t>Registrator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SkyDNS</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etcd</a:t>
            </a:r>
            <a:r>
              <a:rPr lang="en-US" dirty="0" smtClean="0">
                <a:latin typeface="Arial" panose="020B0604020202020204" pitchFamily="34" charset="0"/>
                <a:cs typeface="Arial" panose="020B0604020202020204" pitchFamily="34" charset="0"/>
              </a:rPr>
              <a:t>.</a:t>
            </a:r>
          </a:p>
          <a:p>
            <a:r>
              <a:rPr lang="en-US" sz="1800" b="1" dirty="0">
                <a:solidFill>
                  <a:srgbClr val="FFFF00"/>
                </a:solidFill>
                <a:latin typeface="Arial" panose="020B0604020202020204" pitchFamily="34" charset="0"/>
                <a:cs typeface="Arial" panose="020B0604020202020204" pitchFamily="34" charset="0"/>
              </a:rPr>
              <a:t>Orchestration and cluster </a:t>
            </a:r>
            <a:r>
              <a:rPr lang="en-US" sz="1800" b="1" dirty="0" smtClean="0">
                <a:solidFill>
                  <a:srgbClr val="FFFF00"/>
                </a:solidFill>
                <a:latin typeface="Arial" panose="020B0604020202020204" pitchFamily="34" charset="0"/>
                <a:cs typeface="Arial" panose="020B0604020202020204" pitchFamily="34" charset="0"/>
              </a:rPr>
              <a:t>management:</a:t>
            </a:r>
          </a:p>
          <a:p>
            <a:pPr marL="400050" lvl="1" indent="0">
              <a:buNone/>
            </a:pPr>
            <a:r>
              <a:rPr lang="en-US" dirty="0" smtClean="0">
                <a:latin typeface="Arial" panose="020B0604020202020204" pitchFamily="34" charset="0"/>
                <a:cs typeface="Arial" panose="020B0604020202020204" pitchFamily="34" charset="0"/>
              </a:rPr>
              <a:t>In </a:t>
            </a:r>
            <a:r>
              <a:rPr lang="en-US" dirty="0">
                <a:latin typeface="Arial" panose="020B0604020202020204" pitchFamily="34" charset="0"/>
                <a:cs typeface="Arial" panose="020B0604020202020204" pitchFamily="34" charset="0"/>
              </a:rPr>
              <a:t>large container deployments, tooling is essential in order to monitor and man‐ age the system. Each new container needs to be placed on a host, monitored, and updated. The system needs to respond to failures or changes in load by moving, starting, or stopping containers appropriately. There are already several </a:t>
            </a:r>
            <a:r>
              <a:rPr lang="en-US" dirty="0" err="1">
                <a:latin typeface="Arial" panose="020B0604020202020204" pitchFamily="34" charset="0"/>
                <a:cs typeface="Arial" panose="020B0604020202020204" pitchFamily="34" charset="0"/>
              </a:rPr>
              <a:t>compet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ing</a:t>
            </a:r>
            <a:r>
              <a:rPr lang="en-US" dirty="0">
                <a:latin typeface="Arial" panose="020B0604020202020204" pitchFamily="34" charset="0"/>
                <a:cs typeface="Arial" panose="020B0604020202020204" pitchFamily="34" charset="0"/>
              </a:rPr>
              <a:t> solutions in the area, including Kubernetes from Google, Marathon (a frame‐ work for </a:t>
            </a:r>
            <a:r>
              <a:rPr lang="en-US" dirty="0" err="1">
                <a:latin typeface="Arial" panose="020B0604020202020204" pitchFamily="34" charset="0"/>
                <a:cs typeface="Arial" panose="020B0604020202020204" pitchFamily="34" charset="0"/>
              </a:rPr>
              <a:t>Mesos</a:t>
            </a:r>
            <a:r>
              <a:rPr lang="en-US" dirty="0">
                <a:latin typeface="Arial" panose="020B0604020202020204" pitchFamily="34" charset="0"/>
                <a:cs typeface="Arial" panose="020B0604020202020204" pitchFamily="34" charset="0"/>
              </a:rPr>
              <a:t>), CoreOS’s Fleet, and Docker’s own Swarm tooling.</a:t>
            </a:r>
          </a:p>
        </p:txBody>
      </p:sp>
    </p:spTree>
    <p:extLst>
      <p:ext uri="{BB962C8B-B14F-4D97-AF65-F5344CB8AC3E}">
        <p14:creationId xmlns:p14="http://schemas.microsoft.com/office/powerpoint/2010/main" val="765982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are images built</a:t>
            </a:r>
            <a:endParaRPr lang="en-US" dirty="0"/>
          </a:p>
        </p:txBody>
      </p:sp>
      <p:sp>
        <p:nvSpPr>
          <p:cNvPr id="3" name="Text Placeholder 2"/>
          <p:cNvSpPr>
            <a:spLocks noGrp="1"/>
          </p:cNvSpPr>
          <p:nvPr>
            <p:ph type="body" idx="1"/>
          </p:nvPr>
        </p:nvSpPr>
        <p:spPr/>
        <p:txBody>
          <a:bodyPr>
            <a:normAutofit fontScale="85000" lnSpcReduction="10000"/>
          </a:bodyPr>
          <a:lstStyle/>
          <a:p>
            <a:r>
              <a:rPr lang="en-US" cap="none" dirty="0" smtClean="0"/>
              <a:t>The primary way to make new images is through </a:t>
            </a:r>
            <a:r>
              <a:rPr lang="en-US" cap="none" dirty="0" err="1" smtClean="0"/>
              <a:t>dockerfiles</a:t>
            </a:r>
            <a:r>
              <a:rPr lang="en-US" cap="none" dirty="0" smtClean="0"/>
              <a:t> and the </a:t>
            </a:r>
            <a:r>
              <a:rPr lang="en-US" cap="none" dirty="0" err="1" smtClean="0"/>
              <a:t>docker</a:t>
            </a:r>
            <a:r>
              <a:rPr lang="en-US" cap="none" dirty="0" smtClean="0"/>
              <a:t> build command. This section will look at what happens here in a little more depth and end with a guide to the various instructions that can be used in a </a:t>
            </a:r>
            <a:r>
              <a:rPr lang="en-US" cap="none" dirty="0" err="1" smtClean="0"/>
              <a:t>dockerfile</a:t>
            </a:r>
            <a:r>
              <a:rPr lang="en-US" cap="none" dirty="0" smtClean="0"/>
              <a:t>.</a:t>
            </a:r>
            <a:endParaRPr lang="en-US" cap="none" dirty="0"/>
          </a:p>
        </p:txBody>
      </p:sp>
    </p:spTree>
    <p:extLst>
      <p:ext uri="{BB962C8B-B14F-4D97-AF65-F5344CB8AC3E}">
        <p14:creationId xmlns:p14="http://schemas.microsoft.com/office/powerpoint/2010/main" val="33476651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6111" y="452718"/>
            <a:ext cx="9404723" cy="780859"/>
          </a:xfrm>
        </p:spPr>
        <p:txBody>
          <a:bodyPr/>
          <a:lstStyle/>
          <a:p>
            <a:r>
              <a:rPr lang="en-US" sz="3600" dirty="0" smtClean="0"/>
              <a:t>The </a:t>
            </a:r>
            <a:r>
              <a:rPr lang="en-US" sz="3600" dirty="0" smtClean="0">
                <a:solidFill>
                  <a:srgbClr val="FFFF00"/>
                </a:solidFill>
              </a:rPr>
              <a:t>build context</a:t>
            </a:r>
            <a:endParaRPr lang="en-US" sz="3600" dirty="0">
              <a:solidFill>
                <a:srgbClr val="FFFF00"/>
              </a:solidFill>
            </a:endParaRPr>
          </a:p>
        </p:txBody>
      </p:sp>
      <p:sp>
        <p:nvSpPr>
          <p:cNvPr id="5" name="Content Placeholder 4"/>
          <p:cNvSpPr>
            <a:spLocks noGrp="1"/>
          </p:cNvSpPr>
          <p:nvPr>
            <p:ph idx="1"/>
          </p:nvPr>
        </p:nvSpPr>
        <p:spPr>
          <a:xfrm>
            <a:off x="646111" y="1233577"/>
            <a:ext cx="10257677" cy="5014822"/>
          </a:xfrm>
        </p:spPr>
        <p:txBody>
          <a:bodyPr>
            <a:normAutofit/>
          </a:bodyPr>
          <a:lstStyle/>
          <a:p>
            <a:r>
              <a:rPr lang="en-US" sz="1800" dirty="0">
                <a:latin typeface="Arial" panose="020B0604020202020204" pitchFamily="34" charset="0"/>
                <a:cs typeface="Arial" panose="020B0604020202020204" pitchFamily="34" charset="0"/>
              </a:rPr>
              <a:t>The </a:t>
            </a:r>
            <a:r>
              <a:rPr lang="en-US" sz="1800" dirty="0" err="1">
                <a:latin typeface="Arial" panose="020B0604020202020204" pitchFamily="34" charset="0"/>
                <a:cs typeface="Arial" panose="020B0604020202020204" pitchFamily="34" charset="0"/>
              </a:rPr>
              <a:t>docker</a:t>
            </a:r>
            <a:r>
              <a:rPr lang="en-US" sz="1800" dirty="0">
                <a:latin typeface="Arial" panose="020B0604020202020204" pitchFamily="34" charset="0"/>
                <a:cs typeface="Arial" panose="020B0604020202020204" pitchFamily="34" charset="0"/>
              </a:rPr>
              <a:t> build command requires a </a:t>
            </a:r>
            <a:r>
              <a:rPr lang="en-US" sz="1800" dirty="0" err="1">
                <a:latin typeface="Arial" panose="020B0604020202020204" pitchFamily="34" charset="0"/>
                <a:cs typeface="Arial" panose="020B0604020202020204" pitchFamily="34" charset="0"/>
              </a:rPr>
              <a:t>Dockerfile</a:t>
            </a:r>
            <a:r>
              <a:rPr lang="en-US" sz="1800" dirty="0">
                <a:latin typeface="Arial" panose="020B0604020202020204" pitchFamily="34" charset="0"/>
                <a:cs typeface="Arial" panose="020B0604020202020204" pitchFamily="34" charset="0"/>
              </a:rPr>
              <a:t> and a build context (which </a:t>
            </a:r>
            <a:r>
              <a:rPr lang="en-US" sz="1800" dirty="0" smtClean="0">
                <a:latin typeface="Arial" panose="020B0604020202020204" pitchFamily="34" charset="0"/>
                <a:cs typeface="Arial" panose="020B0604020202020204" pitchFamily="34" charset="0"/>
              </a:rPr>
              <a:t>can even be </a:t>
            </a:r>
            <a:r>
              <a:rPr lang="en-US" sz="1800" dirty="0">
                <a:latin typeface="Arial" panose="020B0604020202020204" pitchFamily="34" charset="0"/>
                <a:cs typeface="Arial" panose="020B0604020202020204" pitchFamily="34" charset="0"/>
              </a:rPr>
              <a:t>empty</a:t>
            </a:r>
            <a:r>
              <a:rPr lang="en-US" sz="1800" dirty="0" smtClean="0">
                <a:latin typeface="Arial" panose="020B0604020202020204" pitchFamily="34" charset="0"/>
                <a:cs typeface="Arial" panose="020B0604020202020204" pitchFamily="34" charset="0"/>
              </a:rPr>
              <a:t>).</a:t>
            </a:r>
          </a:p>
          <a:p>
            <a:r>
              <a:rPr lang="en-US" sz="1800" dirty="0">
                <a:latin typeface="Arial" panose="020B0604020202020204" pitchFamily="34" charset="0"/>
                <a:cs typeface="Arial" panose="020B0604020202020204" pitchFamily="34" charset="0"/>
              </a:rPr>
              <a:t>The build context is the set of local files and directories that can be refer‐ </a:t>
            </a:r>
            <a:r>
              <a:rPr lang="en-US" sz="1800" dirty="0" err="1">
                <a:latin typeface="Arial" panose="020B0604020202020204" pitchFamily="34" charset="0"/>
                <a:cs typeface="Arial" panose="020B0604020202020204" pitchFamily="34" charset="0"/>
              </a:rPr>
              <a:t>enced</a:t>
            </a:r>
            <a:r>
              <a:rPr lang="en-US" sz="1800" dirty="0">
                <a:latin typeface="Arial" panose="020B0604020202020204" pitchFamily="34" charset="0"/>
                <a:cs typeface="Arial" panose="020B0604020202020204" pitchFamily="34" charset="0"/>
              </a:rPr>
              <a:t> from ADD or COPY instructions in the </a:t>
            </a:r>
            <a:r>
              <a:rPr lang="en-US" sz="1800" dirty="0" err="1">
                <a:latin typeface="Arial" panose="020B0604020202020204" pitchFamily="34" charset="0"/>
                <a:cs typeface="Arial" panose="020B0604020202020204" pitchFamily="34" charset="0"/>
              </a:rPr>
              <a:t>Dockerfile</a:t>
            </a:r>
            <a:r>
              <a:rPr lang="en-US" sz="1800" dirty="0">
                <a:latin typeface="Arial" panose="020B0604020202020204" pitchFamily="34" charset="0"/>
                <a:cs typeface="Arial" panose="020B0604020202020204" pitchFamily="34" charset="0"/>
              </a:rPr>
              <a:t> and is normally specified as a path to a directory</a:t>
            </a:r>
            <a:r>
              <a:rPr lang="en-US" sz="1800" dirty="0" smtClean="0">
                <a:latin typeface="Arial" panose="020B0604020202020204" pitchFamily="34" charset="0"/>
                <a:cs typeface="Arial" panose="020B0604020202020204" pitchFamily="34" charset="0"/>
              </a:rPr>
              <a:t>.</a:t>
            </a:r>
          </a:p>
          <a:p>
            <a:r>
              <a:rPr lang="en-US" sz="1800" dirty="0">
                <a:latin typeface="Arial" panose="020B0604020202020204" pitchFamily="34" charset="0"/>
                <a:cs typeface="Arial" panose="020B0604020202020204" pitchFamily="34" charset="0"/>
              </a:rPr>
              <a:t>E.g. the build command </a:t>
            </a:r>
            <a:r>
              <a:rPr lang="en-US" sz="1800" dirty="0" smtClean="0">
                <a:latin typeface="Arial" panose="020B0604020202020204" pitchFamily="34" charset="0"/>
                <a:cs typeface="Arial" panose="020B0604020202020204" pitchFamily="34" charset="0"/>
              </a:rPr>
              <a:t>‘</a:t>
            </a:r>
            <a:r>
              <a:rPr lang="en-US" sz="1800" i="1" dirty="0" err="1" smtClean="0">
                <a:solidFill>
                  <a:srgbClr val="FFFF00"/>
                </a:solidFill>
                <a:latin typeface="Arial" panose="020B0604020202020204" pitchFamily="34" charset="0"/>
                <a:cs typeface="Arial" panose="020B0604020202020204" pitchFamily="34" charset="0"/>
              </a:rPr>
              <a:t>docker</a:t>
            </a:r>
            <a:r>
              <a:rPr lang="en-US" sz="1800" i="1" dirty="0" smtClean="0">
                <a:solidFill>
                  <a:srgbClr val="FFFF00"/>
                </a:solidFill>
                <a:latin typeface="Arial" panose="020B0604020202020204" pitchFamily="34" charset="0"/>
                <a:cs typeface="Arial" panose="020B0604020202020204" pitchFamily="34" charset="0"/>
              </a:rPr>
              <a:t> </a:t>
            </a:r>
            <a:r>
              <a:rPr lang="en-US" sz="1800" i="1" dirty="0">
                <a:solidFill>
                  <a:srgbClr val="FFFF00"/>
                </a:solidFill>
                <a:latin typeface="Arial" panose="020B0604020202020204" pitchFamily="34" charset="0"/>
                <a:cs typeface="Arial" panose="020B0604020202020204" pitchFamily="34" charset="0"/>
              </a:rPr>
              <a:t>build -t test/</a:t>
            </a:r>
            <a:r>
              <a:rPr lang="en-US" sz="1800" i="1" dirty="0" err="1">
                <a:solidFill>
                  <a:srgbClr val="FFFF00"/>
                </a:solidFill>
                <a:latin typeface="Arial" panose="020B0604020202020204" pitchFamily="34" charset="0"/>
                <a:cs typeface="Arial" panose="020B0604020202020204" pitchFamily="34" charset="0"/>
              </a:rPr>
              <a:t>cowsay-dockerfile</a:t>
            </a:r>
            <a:r>
              <a:rPr lang="en-US" sz="1800" i="1" dirty="0">
                <a:solidFill>
                  <a:srgbClr val="FFFF00"/>
                </a:solidFill>
                <a:latin typeface="Arial" panose="020B0604020202020204" pitchFamily="34" charset="0"/>
                <a:cs typeface="Arial" panose="020B0604020202020204" pitchFamily="34" charset="0"/>
              </a:rPr>
              <a:t> </a:t>
            </a:r>
            <a:r>
              <a:rPr lang="en-US" sz="1800" i="1" dirty="0" smtClean="0">
                <a:solidFill>
                  <a:srgbClr val="FFFF00"/>
                </a:solidFill>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 which sets the context to '.', the current working directory. All the files and directories under the path form the build context and will be sent to the Docker daemon as part of the build process. </a:t>
            </a:r>
            <a:endParaRPr lang="en-US" sz="1800" dirty="0" smtClean="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In cases where a context is not specified-if only a URL to a </a:t>
            </a:r>
            <a:r>
              <a:rPr lang="en-US" sz="1800" dirty="0" err="1">
                <a:latin typeface="Arial" panose="020B0604020202020204" pitchFamily="34" charset="0"/>
                <a:cs typeface="Arial" panose="020B0604020202020204" pitchFamily="34" charset="0"/>
              </a:rPr>
              <a:t>Dockerfile</a:t>
            </a:r>
            <a:r>
              <a:rPr lang="en-US" sz="1800" dirty="0">
                <a:latin typeface="Arial" panose="020B0604020202020204" pitchFamily="34" charset="0"/>
                <a:cs typeface="Arial" panose="020B0604020202020204" pitchFamily="34" charset="0"/>
              </a:rPr>
              <a:t> is given or the contents of a </a:t>
            </a:r>
            <a:r>
              <a:rPr lang="en-US" sz="1800" dirty="0" err="1">
                <a:latin typeface="Arial" panose="020B0604020202020204" pitchFamily="34" charset="0"/>
                <a:cs typeface="Arial" panose="020B0604020202020204" pitchFamily="34" charset="0"/>
              </a:rPr>
              <a:t>Dockerfile</a:t>
            </a:r>
            <a:r>
              <a:rPr lang="en-US" sz="1800" dirty="0">
                <a:latin typeface="Arial" panose="020B0604020202020204" pitchFamily="34" charset="0"/>
                <a:cs typeface="Arial" panose="020B0604020202020204" pitchFamily="34" charset="0"/>
              </a:rPr>
              <a:t> is piped from STDIN--the build context is considered to be </a:t>
            </a:r>
            <a:r>
              <a:rPr lang="en-US" sz="1800" dirty="0" smtClean="0">
                <a:latin typeface="Arial" panose="020B0604020202020204" pitchFamily="34" charset="0"/>
                <a:cs typeface="Arial" panose="020B0604020202020204" pitchFamily="34" charset="0"/>
              </a:rPr>
              <a:t>empty.</a:t>
            </a:r>
          </a:p>
          <a:p>
            <a:r>
              <a:rPr lang="en-US" sz="1800" dirty="0">
                <a:latin typeface="Arial" panose="020B0604020202020204" pitchFamily="34" charset="0"/>
                <a:cs typeface="Arial" panose="020B0604020202020204" pitchFamily="34" charset="0"/>
              </a:rPr>
              <a:t>A </a:t>
            </a: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repository can also be given as the build context. In this situation, the Docker client will clone the repository and any submodules to a temporary directory that is then sent to the Docker daemon as the build context. Docker will interpret the con‐ text as a </a:t>
            </a: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repository if the path begins with github.com/, _ </a:t>
            </a: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or _</a:t>
            </a:r>
            <a:r>
              <a:rPr lang="en-US" sz="1800" dirty="0" err="1">
                <a:latin typeface="Arial" panose="020B0604020202020204" pitchFamily="34" charset="0"/>
                <a:cs typeface="Arial" panose="020B0604020202020204" pitchFamily="34" charset="0"/>
              </a:rPr>
              <a:t>git</a:t>
            </a:r>
            <a:r>
              <a:rPr lang="en-US" sz="1800" dirty="0" smtClean="0">
                <a:latin typeface="Arial" panose="020B0604020202020204" pitchFamily="34" charset="0"/>
                <a:cs typeface="Arial" panose="020B0604020202020204" pitchFamily="34" charset="0"/>
              </a:rPr>
              <a:t>://. (Not advisable)</a:t>
            </a:r>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47739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Layers</a:t>
            </a:r>
            <a:endParaRPr lang="en-US" dirty="0"/>
          </a:p>
        </p:txBody>
      </p:sp>
      <p:sp>
        <p:nvSpPr>
          <p:cNvPr id="3" name="Content Placeholder 2"/>
          <p:cNvSpPr>
            <a:spLocks noGrp="1"/>
          </p:cNvSpPr>
          <p:nvPr>
            <p:ph idx="1"/>
          </p:nvPr>
        </p:nvSpPr>
        <p:spPr>
          <a:xfrm>
            <a:off x="646111" y="1397479"/>
            <a:ext cx="10645866" cy="5270739"/>
          </a:xfrm>
        </p:spPr>
        <p:txBody>
          <a:bodyPr>
            <a:normAutofit/>
          </a:bodyPr>
          <a:lstStyle/>
          <a:p>
            <a:pPr>
              <a:lnSpc>
                <a:spcPct val="120000"/>
              </a:lnSpc>
            </a:pPr>
            <a:r>
              <a:rPr lang="en-US" dirty="0">
                <a:latin typeface="Arial" panose="020B0604020202020204" pitchFamily="34" charset="0"/>
                <a:cs typeface="Arial" panose="020B0604020202020204" pitchFamily="34" charset="0"/>
              </a:rPr>
              <a:t>Each instruction in a </a:t>
            </a:r>
            <a:r>
              <a:rPr lang="en-US" dirty="0" err="1">
                <a:latin typeface="Arial" panose="020B0604020202020204" pitchFamily="34" charset="0"/>
                <a:cs typeface="Arial" panose="020B0604020202020204" pitchFamily="34" charset="0"/>
              </a:rPr>
              <a:t>Dockerfile</a:t>
            </a:r>
            <a:r>
              <a:rPr lang="en-US" dirty="0">
                <a:latin typeface="Arial" panose="020B0604020202020204" pitchFamily="34" charset="0"/>
                <a:cs typeface="Arial" panose="020B0604020202020204" pitchFamily="34" charset="0"/>
              </a:rPr>
              <a:t> results in a new image layer, which can also be used to start a </a:t>
            </a:r>
            <a:r>
              <a:rPr lang="en-US" dirty="0" smtClean="0">
                <a:latin typeface="Arial" panose="020B0604020202020204" pitchFamily="34" charset="0"/>
                <a:cs typeface="Arial" panose="020B0604020202020204" pitchFamily="34" charset="0"/>
              </a:rPr>
              <a:t>container</a:t>
            </a:r>
            <a:r>
              <a:rPr lang="en-US" dirty="0">
                <a:latin typeface="Arial" panose="020B0604020202020204" pitchFamily="34" charset="0"/>
                <a:cs typeface="Arial" panose="020B0604020202020204" pitchFamily="34" charset="0"/>
              </a:rPr>
              <a:t>. </a:t>
            </a:r>
            <a:endParaRPr lang="en-US" dirty="0" smtClean="0">
              <a:latin typeface="Arial" panose="020B0604020202020204" pitchFamily="34" charset="0"/>
              <a:cs typeface="Arial" panose="020B0604020202020204" pitchFamily="34" charset="0"/>
            </a:endParaRPr>
          </a:p>
          <a:p>
            <a:pPr>
              <a:lnSpc>
                <a:spcPct val="120000"/>
              </a:lnSpc>
            </a:pPr>
            <a:r>
              <a:rPr lang="en-US" dirty="0" smtClean="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new layer is created by starting a container using the image of the </a:t>
            </a:r>
            <a:r>
              <a:rPr lang="en-US" dirty="0" smtClean="0">
                <a:latin typeface="Arial" panose="020B0604020202020204" pitchFamily="34" charset="0"/>
                <a:cs typeface="Arial" panose="020B0604020202020204" pitchFamily="34" charset="0"/>
              </a:rPr>
              <a:t>previous </a:t>
            </a:r>
            <a:r>
              <a:rPr lang="en-US" dirty="0">
                <a:latin typeface="Arial" panose="020B0604020202020204" pitchFamily="34" charset="0"/>
                <a:cs typeface="Arial" panose="020B0604020202020204" pitchFamily="34" charset="0"/>
              </a:rPr>
              <a:t>layer, executing the </a:t>
            </a:r>
            <a:r>
              <a:rPr lang="en-US" dirty="0" err="1">
                <a:latin typeface="Arial" panose="020B0604020202020204" pitchFamily="34" charset="0"/>
                <a:cs typeface="Arial" panose="020B0604020202020204" pitchFamily="34" charset="0"/>
              </a:rPr>
              <a:t>Dockerfile</a:t>
            </a:r>
            <a:r>
              <a:rPr lang="en-US" dirty="0">
                <a:latin typeface="Arial" panose="020B0604020202020204" pitchFamily="34" charset="0"/>
                <a:cs typeface="Arial" panose="020B0604020202020204" pitchFamily="34" charset="0"/>
              </a:rPr>
              <a:t> instruction and saving a new image. </a:t>
            </a:r>
            <a:endParaRPr lang="en-US" dirty="0" smtClean="0">
              <a:latin typeface="Arial" panose="020B0604020202020204" pitchFamily="34" charset="0"/>
              <a:cs typeface="Arial" panose="020B0604020202020204" pitchFamily="34" charset="0"/>
            </a:endParaRPr>
          </a:p>
          <a:p>
            <a:pPr>
              <a:lnSpc>
                <a:spcPct val="120000"/>
              </a:lnSpc>
            </a:pPr>
            <a:r>
              <a:rPr lang="en-US" dirty="0" smtClean="0">
                <a:latin typeface="Arial" panose="020B0604020202020204" pitchFamily="34" charset="0"/>
                <a:cs typeface="Arial" panose="020B0604020202020204" pitchFamily="34" charset="0"/>
              </a:rPr>
              <a:t>When </a:t>
            </a:r>
            <a:r>
              <a:rPr lang="en-US" dirty="0">
                <a:latin typeface="Arial" panose="020B0604020202020204" pitchFamily="34" charset="0"/>
                <a:cs typeface="Arial" panose="020B0604020202020204" pitchFamily="34" charset="0"/>
              </a:rPr>
              <a:t>a </a:t>
            </a:r>
            <a:r>
              <a:rPr lang="en-US" dirty="0" err="1">
                <a:latin typeface="Arial" panose="020B0604020202020204" pitchFamily="34" charset="0"/>
                <a:cs typeface="Arial" panose="020B0604020202020204" pitchFamily="34" charset="0"/>
              </a:rPr>
              <a:t>Dockerfile</a:t>
            </a:r>
            <a:r>
              <a:rPr lang="en-US" dirty="0">
                <a:latin typeface="Arial" panose="020B0604020202020204" pitchFamily="34" charset="0"/>
                <a:cs typeface="Arial" panose="020B0604020202020204" pitchFamily="34" charset="0"/>
              </a:rPr>
              <a:t> instruction successfully completes, the intermediate container will be deleted, unless the </a:t>
            </a:r>
            <a:r>
              <a:rPr lang="en-US" i="1" dirty="0">
                <a:latin typeface="Arial" panose="020B0604020202020204" pitchFamily="34" charset="0"/>
                <a:cs typeface="Arial" panose="020B0604020202020204" pitchFamily="34" charset="0"/>
              </a:rPr>
              <a:t>--</a:t>
            </a:r>
            <a:r>
              <a:rPr lang="en-US" i="1" dirty="0" err="1">
                <a:latin typeface="Arial" panose="020B0604020202020204" pitchFamily="34" charset="0"/>
                <a:cs typeface="Arial" panose="020B0604020202020204" pitchFamily="34" charset="0"/>
              </a:rPr>
              <a:t>rm</a:t>
            </a:r>
            <a:r>
              <a:rPr lang="en-US" i="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 argument was given</a:t>
            </a:r>
            <a:r>
              <a:rPr lang="en-US" dirty="0" smtClean="0">
                <a:latin typeface="Arial" panose="020B0604020202020204" pitchFamily="34" charset="0"/>
                <a:cs typeface="Arial" panose="020B0604020202020204" pitchFamily="34" charset="0"/>
              </a:rPr>
              <a:t>.</a:t>
            </a:r>
          </a:p>
          <a:p>
            <a:pPr>
              <a:lnSpc>
                <a:spcPct val="120000"/>
              </a:lnSpc>
            </a:pPr>
            <a:r>
              <a:rPr lang="en-US" dirty="0">
                <a:latin typeface="Arial" panose="020B0604020202020204" pitchFamily="34" charset="0"/>
                <a:cs typeface="Arial" panose="020B0604020202020204" pitchFamily="34" charset="0"/>
              </a:rPr>
              <a:t>When a build fails, it can be very useful to launch the layer before the failure</a:t>
            </a:r>
            <a:r>
              <a:rPr lang="en-US" dirty="0" smtClean="0">
                <a:latin typeface="Arial" panose="020B0604020202020204" pitchFamily="34" charset="0"/>
                <a:cs typeface="Arial" panose="020B0604020202020204" pitchFamily="34" charset="0"/>
              </a:rPr>
              <a:t>.</a:t>
            </a:r>
          </a:p>
          <a:p>
            <a:pPr>
              <a:lnSpc>
                <a:spcPct val="120000"/>
              </a:lnSpc>
            </a:pPr>
            <a:r>
              <a:rPr lang="en-US" dirty="0">
                <a:latin typeface="Arial" panose="020B0604020202020204" pitchFamily="34" charset="0"/>
                <a:cs typeface="Arial" panose="020B0604020202020204" pitchFamily="34" charset="0"/>
              </a:rPr>
              <a:t>For example, if we have the following </a:t>
            </a:r>
            <a:r>
              <a:rPr lang="en-US" dirty="0" err="1">
                <a:latin typeface="Arial" panose="020B0604020202020204" pitchFamily="34" charset="0"/>
                <a:cs typeface="Arial" panose="020B0604020202020204" pitchFamily="34" charset="0"/>
              </a:rPr>
              <a:t>Dockerfile</a:t>
            </a:r>
            <a:r>
              <a:rPr lang="en-US" dirty="0" smtClean="0">
                <a:latin typeface="Arial" panose="020B0604020202020204" pitchFamily="34" charset="0"/>
                <a:cs typeface="Arial" panose="020B0604020202020204" pitchFamily="34" charset="0"/>
              </a:rPr>
              <a:t>:</a:t>
            </a:r>
          </a:p>
          <a:p>
            <a:pPr marL="0" indent="0">
              <a:lnSpc>
                <a:spcPct val="120000"/>
              </a:lnSpc>
              <a:buNone/>
            </a:pPr>
            <a:endParaRPr lang="en-US" dirty="0">
              <a:latin typeface="Arial" panose="020B0604020202020204" pitchFamily="34" charset="0"/>
              <a:cs typeface="Arial" panose="020B0604020202020204" pitchFamily="34" charset="0"/>
            </a:endParaRPr>
          </a:p>
          <a:p>
            <a:pPr marL="0" indent="0">
              <a:lnSpc>
                <a:spcPct val="120000"/>
              </a:lnSpc>
              <a:buNone/>
            </a:pPr>
            <a:endParaRPr lang="en-US" dirty="0" smtClean="0">
              <a:latin typeface="Arial" panose="020B0604020202020204" pitchFamily="34" charset="0"/>
              <a:cs typeface="Arial" panose="020B0604020202020204" pitchFamily="34" charset="0"/>
            </a:endParaRPr>
          </a:p>
          <a:p>
            <a:pPr marL="0" indent="0">
              <a:lnSpc>
                <a:spcPct val="120000"/>
              </a:lnSpc>
              <a:buNone/>
            </a:pPr>
            <a:endParaRPr lang="en-US" dirty="0">
              <a:latin typeface="Arial" panose="020B0604020202020204" pitchFamily="34" charset="0"/>
              <a:cs typeface="Arial" panose="020B0604020202020204" pitchFamily="34" charset="0"/>
            </a:endParaRPr>
          </a:p>
          <a:p>
            <a:pPr marL="0" indent="0">
              <a:lnSpc>
                <a:spcPct val="120000"/>
              </a:lnSpc>
              <a:buNone/>
            </a:pPr>
            <a:endParaRPr lang="en-US" dirty="0" smtClean="0">
              <a:latin typeface="Arial" panose="020B0604020202020204" pitchFamily="34" charset="0"/>
              <a:cs typeface="Arial" panose="020B0604020202020204" pitchFamily="34" charset="0"/>
            </a:endParaRPr>
          </a:p>
          <a:p>
            <a:pPr marL="0" indent="0">
              <a:lnSpc>
                <a:spcPct val="120000"/>
              </a:lnSpc>
              <a:buNone/>
            </a:pPr>
            <a:endParaRPr lang="en-US" dirty="0" smtClean="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248" y="5012050"/>
            <a:ext cx="2415749" cy="746825"/>
          </a:xfrm>
          <a:prstGeom prst="rect">
            <a:avLst/>
          </a:prstGeom>
        </p:spPr>
      </p:pic>
    </p:spTree>
    <p:extLst>
      <p:ext uri="{BB962C8B-B14F-4D97-AF65-F5344CB8AC3E}">
        <p14:creationId xmlns:p14="http://schemas.microsoft.com/office/powerpoint/2010/main" val="462598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6112" y="241540"/>
            <a:ext cx="10162786" cy="6006859"/>
          </a:xfrm>
        </p:spPr>
        <p:txBody>
          <a:bodyPr>
            <a:normAutofit/>
          </a:bodyPr>
          <a:lstStyle/>
          <a:p>
            <a:pPr>
              <a:lnSpc>
                <a:spcPct val="120000"/>
              </a:lnSpc>
            </a:pPr>
            <a:r>
              <a:rPr lang="en-US" dirty="0">
                <a:latin typeface="Arial" panose="020B0604020202020204" pitchFamily="34" charset="0"/>
                <a:cs typeface="Arial" panose="020B0604020202020204" pitchFamily="34" charset="0"/>
              </a:rPr>
              <a:t>And build it</a:t>
            </a:r>
            <a:r>
              <a:rPr lang="en-US" dirty="0" smtClean="0">
                <a:latin typeface="Arial" panose="020B0604020202020204" pitchFamily="34" charset="0"/>
                <a:cs typeface="Arial" panose="020B0604020202020204" pitchFamily="34" charset="0"/>
              </a:rPr>
              <a:t>:</a:t>
            </a:r>
          </a:p>
          <a:p>
            <a:pPr>
              <a:lnSpc>
                <a:spcPct val="120000"/>
              </a:lnSpc>
            </a:pPr>
            <a:endParaRPr lang="en-US" dirty="0">
              <a:latin typeface="Arial" panose="020B0604020202020204" pitchFamily="34" charset="0"/>
              <a:cs typeface="Arial" panose="020B0604020202020204" pitchFamily="34" charset="0"/>
            </a:endParaRPr>
          </a:p>
          <a:p>
            <a:pPr>
              <a:lnSpc>
                <a:spcPct val="120000"/>
              </a:lnSpc>
            </a:pPr>
            <a:endParaRPr lang="en-US" dirty="0" smtClean="0">
              <a:latin typeface="Arial" panose="020B0604020202020204" pitchFamily="34" charset="0"/>
              <a:cs typeface="Arial" panose="020B0604020202020204" pitchFamily="34" charset="0"/>
            </a:endParaRPr>
          </a:p>
          <a:p>
            <a:pPr>
              <a:lnSpc>
                <a:spcPct val="120000"/>
              </a:lnSpc>
            </a:pPr>
            <a:endParaRPr lang="en-US" dirty="0">
              <a:latin typeface="Arial" panose="020B0604020202020204" pitchFamily="34" charset="0"/>
              <a:cs typeface="Arial" panose="020B0604020202020204" pitchFamily="34" charset="0"/>
            </a:endParaRPr>
          </a:p>
          <a:p>
            <a:pPr>
              <a:lnSpc>
                <a:spcPct val="120000"/>
              </a:lnSpc>
            </a:pPr>
            <a:endParaRPr lang="en-US" dirty="0" smtClean="0">
              <a:latin typeface="Arial" panose="020B0604020202020204" pitchFamily="34" charset="0"/>
              <a:cs typeface="Arial" panose="020B0604020202020204" pitchFamily="34" charset="0"/>
            </a:endParaRPr>
          </a:p>
          <a:p>
            <a:pPr>
              <a:lnSpc>
                <a:spcPct val="120000"/>
              </a:lnSpc>
            </a:pPr>
            <a:endParaRPr lang="en-US" dirty="0">
              <a:latin typeface="Arial" panose="020B0604020202020204" pitchFamily="34" charset="0"/>
              <a:cs typeface="Arial" panose="020B0604020202020204" pitchFamily="34" charset="0"/>
            </a:endParaRPr>
          </a:p>
          <a:p>
            <a:pPr>
              <a:lnSpc>
                <a:spcPct val="120000"/>
              </a:lnSpc>
            </a:pPr>
            <a:endParaRPr lang="en-US" dirty="0" smtClean="0">
              <a:latin typeface="Arial" panose="020B0604020202020204" pitchFamily="34" charset="0"/>
              <a:cs typeface="Arial" panose="020B0604020202020204" pitchFamily="34" charset="0"/>
            </a:endParaRPr>
          </a:p>
          <a:p>
            <a:pPr>
              <a:lnSpc>
                <a:spcPct val="120000"/>
              </a:lnSpc>
            </a:pPr>
            <a:endParaRPr lang="en-US" dirty="0">
              <a:latin typeface="Arial" panose="020B0604020202020204" pitchFamily="34" charset="0"/>
              <a:cs typeface="Arial" panose="020B0604020202020204" pitchFamily="34" charset="0"/>
            </a:endParaRPr>
          </a:p>
          <a:p>
            <a:pPr>
              <a:lnSpc>
                <a:spcPct val="120000"/>
              </a:lnSpc>
            </a:pPr>
            <a:endParaRPr lang="en-US" dirty="0">
              <a:latin typeface="Arial" panose="020B0604020202020204" pitchFamily="34" charset="0"/>
              <a:cs typeface="Arial" panose="020B0604020202020204" pitchFamily="34" charset="0"/>
            </a:endParaRPr>
          </a:p>
          <a:p>
            <a:pPr>
              <a:lnSpc>
                <a:spcPct val="120000"/>
              </a:lnSpc>
            </a:pPr>
            <a:r>
              <a:rPr lang="en-US" dirty="0">
                <a:latin typeface="Arial" panose="020B0604020202020204" pitchFamily="34" charset="0"/>
                <a:cs typeface="Arial" panose="020B0604020202020204" pitchFamily="34" charset="0"/>
              </a:rPr>
              <a:t>While, in this case, the problem is fairly clear from the error, we can run the image created from the last successful layer in order to debug the instruction. Note that we are using the last image ID here (85b49a851fcc), not the ID of the last container (e4b31d0550cd</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333" y="742592"/>
            <a:ext cx="5174428" cy="236240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333" y="3244969"/>
            <a:ext cx="5380186" cy="3810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333" y="3765974"/>
            <a:ext cx="3330229" cy="30482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333" y="4223269"/>
            <a:ext cx="3139712" cy="327688"/>
          </a:xfrm>
          <a:prstGeom prst="rect">
            <a:avLst/>
          </a:prstGeom>
        </p:spPr>
      </p:pic>
    </p:spTree>
    <p:extLst>
      <p:ext uri="{BB962C8B-B14F-4D97-AF65-F5344CB8AC3E}">
        <p14:creationId xmlns:p14="http://schemas.microsoft.com/office/powerpoint/2010/main" val="18796383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02958"/>
          </a:xfrm>
        </p:spPr>
        <p:txBody>
          <a:bodyPr/>
          <a:lstStyle/>
          <a:p>
            <a:r>
              <a:rPr lang="en-US" dirty="0" smtClean="0"/>
              <a:t>LXC ( Linux Containers)</a:t>
            </a:r>
            <a:endParaRPr lang="en-US" dirty="0"/>
          </a:p>
        </p:txBody>
      </p:sp>
      <p:sp>
        <p:nvSpPr>
          <p:cNvPr id="3" name="Content Placeholder 2"/>
          <p:cNvSpPr>
            <a:spLocks noGrp="1"/>
          </p:cNvSpPr>
          <p:nvPr>
            <p:ph idx="1"/>
          </p:nvPr>
        </p:nvSpPr>
        <p:spPr>
          <a:xfrm>
            <a:off x="838200" y="1466495"/>
            <a:ext cx="10515600" cy="4986518"/>
          </a:xfrm>
        </p:spPr>
        <p:txBody>
          <a:bodyPr/>
          <a:lstStyle/>
          <a:p>
            <a:r>
              <a:rPr lang="en-US" dirty="0" smtClean="0"/>
              <a:t>LXC is a Linux operating system-level virtualization method for running multiple isolated Linux systems on a single host.</a:t>
            </a:r>
          </a:p>
          <a:p>
            <a:r>
              <a:rPr lang="en-US" dirty="0" smtClean="0"/>
              <a:t>Namespaces and </a:t>
            </a:r>
            <a:r>
              <a:rPr lang="en-US" dirty="0" err="1" smtClean="0"/>
              <a:t>cgroups</a:t>
            </a:r>
            <a:r>
              <a:rPr lang="en-US" dirty="0" smtClean="0"/>
              <a:t> features make LXC possible. (how?)</a:t>
            </a:r>
          </a:p>
          <a:p>
            <a:r>
              <a:rPr lang="en-US" dirty="0" smtClean="0"/>
              <a:t>Containers decouple applications from operating systems, which means that users can have a clean and minimal Linux operating system and run everything else in one or more isolated container.</a:t>
            </a:r>
          </a:p>
          <a:p>
            <a:r>
              <a:rPr lang="en-US" dirty="0" smtClean="0"/>
              <a:t>Also, because the operating system is abstracted away from containers, you can move a container across any Linux server that supports the container runtime environment.</a:t>
            </a:r>
            <a:endParaRPr lang="en-US" dirty="0"/>
          </a:p>
        </p:txBody>
      </p:sp>
    </p:spTree>
    <p:extLst>
      <p:ext uri="{BB962C8B-B14F-4D97-AF65-F5344CB8AC3E}">
        <p14:creationId xmlns:p14="http://schemas.microsoft.com/office/powerpoint/2010/main" val="20678084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Dockerfile</a:t>
            </a:r>
            <a:r>
              <a:rPr lang="en-US" dirty="0" smtClean="0"/>
              <a:t> Instructions</a:t>
            </a:r>
            <a:endParaRPr lang="en-US" dirty="0"/>
          </a:p>
        </p:txBody>
      </p:sp>
      <p:sp>
        <p:nvSpPr>
          <p:cNvPr id="5" name="Text Placeholder 4"/>
          <p:cNvSpPr>
            <a:spLocks noGrp="1"/>
          </p:cNvSpPr>
          <p:nvPr>
            <p:ph type="body" idx="1"/>
          </p:nvPr>
        </p:nvSpPr>
        <p:spPr/>
        <p:txBody>
          <a:bodyPr/>
          <a:lstStyle/>
          <a:p>
            <a:r>
              <a:rPr lang="en-US" cap="none" dirty="0" smtClean="0"/>
              <a:t>This section briefly covers the various instructions available for use in </a:t>
            </a:r>
            <a:r>
              <a:rPr lang="en-US" cap="none" dirty="0" err="1" smtClean="0"/>
              <a:t>dockerfiles</a:t>
            </a:r>
            <a:r>
              <a:rPr lang="en-US" cap="none" dirty="0" smtClean="0"/>
              <a:t>.</a:t>
            </a:r>
            <a:endParaRPr lang="en-US" cap="none" dirty="0"/>
          </a:p>
        </p:txBody>
      </p:sp>
    </p:spTree>
    <p:extLst>
      <p:ext uri="{BB962C8B-B14F-4D97-AF65-F5344CB8AC3E}">
        <p14:creationId xmlns:p14="http://schemas.microsoft.com/office/powerpoint/2010/main" val="15316833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6112" y="2052918"/>
            <a:ext cx="9403742" cy="4195481"/>
          </a:xfrm>
        </p:spPr>
        <p:txBody>
          <a:bodyPr/>
          <a:lstStyle/>
          <a:p>
            <a:pPr marL="0" indent="0">
              <a:buNone/>
            </a:pPr>
            <a:r>
              <a:rPr lang="en-US" b="1" dirty="0" smtClean="0">
                <a:solidFill>
                  <a:srgbClr val="FFFF00"/>
                </a:solidFill>
              </a:rPr>
              <a:t>ADD</a:t>
            </a:r>
          </a:p>
          <a:p>
            <a:r>
              <a:rPr lang="en-US" dirty="0">
                <a:latin typeface="Arial" panose="020B0604020202020204" pitchFamily="34" charset="0"/>
                <a:cs typeface="Arial" panose="020B0604020202020204" pitchFamily="34" charset="0"/>
              </a:rPr>
              <a:t>Copies files from the build context or remote URLs into the image. If an archive file is added from a local path, it will automatically be unpacked. </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As </a:t>
            </a:r>
            <a:r>
              <a:rPr lang="en-US" dirty="0">
                <a:latin typeface="Arial" panose="020B0604020202020204" pitchFamily="34" charset="0"/>
                <a:cs typeface="Arial" panose="020B0604020202020204" pitchFamily="34" charset="0"/>
              </a:rPr>
              <a:t>the range of functionality covered by ADD is quite large, it’s generally best to prefer the simpler COPY command for copying files and directories in the build context and RUN instructions with curl or </a:t>
            </a:r>
            <a:r>
              <a:rPr lang="en-US" dirty="0" err="1">
                <a:latin typeface="Arial" panose="020B0604020202020204" pitchFamily="34" charset="0"/>
                <a:cs typeface="Arial" panose="020B0604020202020204" pitchFamily="34" charset="0"/>
              </a:rPr>
              <a:t>wget</a:t>
            </a:r>
            <a:r>
              <a:rPr lang="en-US" dirty="0">
                <a:latin typeface="Arial" panose="020B0604020202020204" pitchFamily="34" charset="0"/>
                <a:cs typeface="Arial" panose="020B0604020202020204" pitchFamily="34" charset="0"/>
              </a:rPr>
              <a:t> to download remote resources (which retains the possibility of processing and deleting the download in the same instruction</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182680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6112" y="2052918"/>
            <a:ext cx="9403742" cy="4195481"/>
          </a:xfrm>
        </p:spPr>
        <p:txBody>
          <a:bodyPr/>
          <a:lstStyle/>
          <a:p>
            <a:pPr marL="0" indent="0">
              <a:buNone/>
            </a:pPr>
            <a:r>
              <a:rPr lang="en-US" b="1" dirty="0" smtClean="0">
                <a:solidFill>
                  <a:srgbClr val="FFFF00"/>
                </a:solidFill>
              </a:rPr>
              <a:t>CMD</a:t>
            </a:r>
          </a:p>
          <a:p>
            <a:r>
              <a:rPr lang="en-US" dirty="0">
                <a:latin typeface="Arial" panose="020B0604020202020204" pitchFamily="34" charset="0"/>
                <a:cs typeface="Arial" panose="020B0604020202020204" pitchFamily="34" charset="0"/>
              </a:rPr>
              <a:t>Runs the given instruction when the container is started. If an ENTRYPOINT has been defined, the instruction will be interpreted as an argument to the ENTRY POINT (in this case, make sure you use the exec format). The CMD instruction is overridden by any arguments to </a:t>
            </a:r>
            <a:r>
              <a:rPr lang="en-US" dirty="0" err="1">
                <a:latin typeface="Arial" panose="020B0604020202020204" pitchFamily="34" charset="0"/>
                <a:cs typeface="Arial" panose="020B0604020202020204" pitchFamily="34" charset="0"/>
              </a:rPr>
              <a:t>docker</a:t>
            </a:r>
            <a:r>
              <a:rPr lang="en-US" dirty="0">
                <a:latin typeface="Arial" panose="020B0604020202020204" pitchFamily="34" charset="0"/>
                <a:cs typeface="Arial" panose="020B0604020202020204" pitchFamily="34" charset="0"/>
              </a:rPr>
              <a:t> run after the image name. Only the last CMD instruction will have an effect, and any previous CMD instructions will be overridden (including those in base images).</a:t>
            </a:r>
            <a:endParaRPr lang="en-US"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50889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6112" y="1328300"/>
            <a:ext cx="9662454" cy="4572168"/>
          </a:xfrm>
        </p:spPr>
        <p:txBody>
          <a:bodyPr>
            <a:normAutofit/>
          </a:bodyPr>
          <a:lstStyle/>
          <a:p>
            <a:pPr marL="0" indent="0">
              <a:buNone/>
            </a:pPr>
            <a:r>
              <a:rPr lang="en-US" b="1" dirty="0" smtClean="0">
                <a:solidFill>
                  <a:srgbClr val="FFFF00"/>
                </a:solidFill>
                <a:latin typeface="Arial" panose="020B0604020202020204" pitchFamily="34" charset="0"/>
                <a:cs typeface="Arial" panose="020B0604020202020204" pitchFamily="34" charset="0"/>
              </a:rPr>
              <a:t>COPY</a:t>
            </a:r>
          </a:p>
          <a:p>
            <a:r>
              <a:rPr lang="en-US" dirty="0">
                <a:latin typeface="Arial" panose="020B0604020202020204" pitchFamily="34" charset="0"/>
                <a:cs typeface="Arial" panose="020B0604020202020204" pitchFamily="34" charset="0"/>
              </a:rPr>
              <a:t>Used to copy files from the build context into the image. It has two forms, </a:t>
            </a:r>
            <a:r>
              <a:rPr lang="en-US" dirty="0">
                <a:solidFill>
                  <a:srgbClr val="FFFF00"/>
                </a:solidFill>
                <a:latin typeface="Arial" panose="020B0604020202020204" pitchFamily="34" charset="0"/>
                <a:cs typeface="Arial" panose="020B0604020202020204" pitchFamily="34" charset="0"/>
              </a:rPr>
              <a:t>COPY </a:t>
            </a:r>
            <a:r>
              <a:rPr lang="en-US" dirty="0" err="1">
                <a:solidFill>
                  <a:srgbClr val="FFFF00"/>
                </a:solidFill>
                <a:latin typeface="Arial" panose="020B0604020202020204" pitchFamily="34" charset="0"/>
                <a:cs typeface="Arial" panose="020B0604020202020204" pitchFamily="34" charset="0"/>
              </a:rPr>
              <a:t>src</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dest</a:t>
            </a:r>
            <a:r>
              <a:rPr lang="en-US" dirty="0">
                <a:solidFill>
                  <a:srgbClr val="FFFF00"/>
                </a:solidFill>
                <a:latin typeface="Arial" panose="020B0604020202020204" pitchFamily="34" charset="0"/>
                <a:cs typeface="Arial" panose="020B0604020202020204" pitchFamily="34" charset="0"/>
              </a:rPr>
              <a:t>_ </a:t>
            </a:r>
            <a:r>
              <a:rPr lang="en-US" dirty="0" smtClean="0">
                <a:latin typeface="Arial" panose="020B0604020202020204" pitchFamily="34" charset="0"/>
                <a:cs typeface="Arial" panose="020B0604020202020204" pitchFamily="34" charset="0"/>
              </a:rPr>
              <a:t>and </a:t>
            </a:r>
            <a:r>
              <a:rPr lang="en-US" dirty="0" smtClean="0">
                <a:solidFill>
                  <a:srgbClr val="FFFF00"/>
                </a:solidFill>
                <a:latin typeface="Arial" panose="020B0604020202020204" pitchFamily="34" charset="0"/>
                <a:cs typeface="Arial" panose="020B0604020202020204" pitchFamily="34" charset="0"/>
              </a:rPr>
              <a:t>COPY ["</a:t>
            </a:r>
            <a:r>
              <a:rPr lang="en-US" dirty="0" err="1" smtClean="0">
                <a:solidFill>
                  <a:srgbClr val="FFFF00"/>
                </a:solidFill>
                <a:latin typeface="Arial" panose="020B0604020202020204" pitchFamily="34" charset="0"/>
                <a:cs typeface="Arial" panose="020B0604020202020204" pitchFamily="34" charset="0"/>
              </a:rPr>
              <a:t>src</a:t>
            </a:r>
            <a:r>
              <a:rPr lang="en-US" dirty="0" smtClean="0">
                <a:solidFill>
                  <a:srgbClr val="FFFF00"/>
                </a:solidFill>
                <a:latin typeface="Arial" panose="020B0604020202020204" pitchFamily="34" charset="0"/>
                <a:cs typeface="Arial" panose="020B0604020202020204" pitchFamily="34" charset="0"/>
              </a:rPr>
              <a:t>", "</a:t>
            </a:r>
            <a:r>
              <a:rPr lang="en-US" dirty="0" err="1" smtClean="0">
                <a:solidFill>
                  <a:srgbClr val="FFFF00"/>
                </a:solidFill>
                <a:latin typeface="Arial" panose="020B0604020202020204" pitchFamily="34" charset="0"/>
                <a:cs typeface="Arial" panose="020B0604020202020204" pitchFamily="34" charset="0"/>
              </a:rPr>
              <a:t>dest</a:t>
            </a:r>
            <a:r>
              <a:rPr lang="en-US" dirty="0" smtClean="0">
                <a:solidFill>
                  <a:srgbClr val="FFFF00"/>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both of which copy the file or directory at </a:t>
            </a:r>
            <a:r>
              <a:rPr lang="en-US" i="1" dirty="0" err="1">
                <a:latin typeface="Arial" panose="020B0604020202020204" pitchFamily="34" charset="0"/>
                <a:cs typeface="Arial" panose="020B0604020202020204" pitchFamily="34" charset="0"/>
              </a:rPr>
              <a:t>src</a:t>
            </a:r>
            <a:r>
              <a:rPr lang="en-US" dirty="0">
                <a:latin typeface="Arial" panose="020B0604020202020204" pitchFamily="34" charset="0"/>
                <a:cs typeface="Arial" panose="020B0604020202020204" pitchFamily="34" charset="0"/>
              </a:rPr>
              <a:t> in the </a:t>
            </a:r>
            <a:r>
              <a:rPr lang="en-US" b="1" dirty="0" smtClean="0">
                <a:latin typeface="Arial" panose="020B0604020202020204" pitchFamily="34" charset="0"/>
                <a:cs typeface="Arial" panose="020B0604020202020204" pitchFamily="34" charset="0"/>
              </a:rPr>
              <a:t>build </a:t>
            </a:r>
            <a:r>
              <a:rPr lang="en-US" b="1" dirty="0">
                <a:latin typeface="Arial" panose="020B0604020202020204" pitchFamily="34" charset="0"/>
                <a:cs typeface="Arial" panose="020B0604020202020204" pitchFamily="34" charset="0"/>
              </a:rPr>
              <a:t>context</a:t>
            </a:r>
            <a:r>
              <a:rPr lang="en-US" dirty="0">
                <a:latin typeface="Arial" panose="020B0604020202020204" pitchFamily="34" charset="0"/>
                <a:cs typeface="Arial" panose="020B0604020202020204" pitchFamily="34" charset="0"/>
              </a:rPr>
              <a:t> to </a:t>
            </a:r>
            <a:r>
              <a:rPr lang="en-US" i="1" dirty="0" err="1">
                <a:latin typeface="Arial" panose="020B0604020202020204" pitchFamily="34" charset="0"/>
                <a:cs typeface="Arial" panose="020B0604020202020204" pitchFamily="34" charset="0"/>
              </a:rPr>
              <a:t>dest</a:t>
            </a:r>
            <a:r>
              <a:rPr lang="en-US" dirty="0">
                <a:latin typeface="Arial" panose="020B0604020202020204" pitchFamily="34" charset="0"/>
                <a:cs typeface="Arial" panose="020B0604020202020204" pitchFamily="34" charset="0"/>
              </a:rPr>
              <a:t> inside the container. Note that you cannot specify </a:t>
            </a:r>
            <a:r>
              <a:rPr lang="en-US" dirty="0" err="1">
                <a:latin typeface="Arial" panose="020B0604020202020204" pitchFamily="34" charset="0"/>
                <a:cs typeface="Arial" panose="020B0604020202020204" pitchFamily="34" charset="0"/>
              </a:rPr>
              <a:t>src</a:t>
            </a:r>
            <a:r>
              <a:rPr lang="en-US" dirty="0">
                <a:latin typeface="Arial" panose="020B0604020202020204" pitchFamily="34" charset="0"/>
                <a:cs typeface="Arial" panose="020B0604020202020204" pitchFamily="34" charset="0"/>
              </a:rPr>
              <a:t> paths outside the build context (e.g., ../</a:t>
            </a:r>
            <a:r>
              <a:rPr lang="en-US" dirty="0" err="1">
                <a:latin typeface="Arial" panose="020B0604020202020204" pitchFamily="34" charset="0"/>
                <a:cs typeface="Arial" panose="020B0604020202020204" pitchFamily="34" charset="0"/>
              </a:rPr>
              <a:t>another_dir</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myfile</a:t>
            </a:r>
            <a:r>
              <a:rPr lang="en-US" dirty="0">
                <a:latin typeface="Arial" panose="020B0604020202020204" pitchFamily="34" charset="0"/>
                <a:cs typeface="Arial" panose="020B0604020202020204" pitchFamily="34" charset="0"/>
              </a:rPr>
              <a:t> will not work</a:t>
            </a:r>
            <a:r>
              <a:rPr lang="en-US" dirty="0" smtClean="0">
                <a:latin typeface="Arial" panose="020B0604020202020204" pitchFamily="34" charset="0"/>
                <a:cs typeface="Arial" panose="020B0604020202020204" pitchFamily="34" charset="0"/>
              </a:rPr>
              <a:t>).</a:t>
            </a:r>
          </a:p>
          <a:p>
            <a:endParaRPr lang="en-US" dirty="0" smtClean="0">
              <a:latin typeface="Arial" panose="020B0604020202020204" pitchFamily="34" charset="0"/>
              <a:cs typeface="Arial" panose="020B0604020202020204" pitchFamily="34" charset="0"/>
            </a:endParaRPr>
          </a:p>
          <a:p>
            <a:pPr marL="0" indent="0">
              <a:buNone/>
            </a:pPr>
            <a:r>
              <a:rPr lang="en-US" b="1" dirty="0" smtClean="0">
                <a:solidFill>
                  <a:srgbClr val="FFFF00"/>
                </a:solidFill>
                <a:latin typeface="Arial" panose="020B0604020202020204" pitchFamily="34" charset="0"/>
                <a:cs typeface="Arial" panose="020B0604020202020204" pitchFamily="34" charset="0"/>
              </a:rPr>
              <a:t>ENTRYPOINT</a:t>
            </a:r>
          </a:p>
          <a:p>
            <a:r>
              <a:rPr lang="en-US" dirty="0">
                <a:latin typeface="Arial" panose="020B0604020202020204" pitchFamily="34" charset="0"/>
                <a:cs typeface="Arial" panose="020B0604020202020204" pitchFamily="34" charset="0"/>
              </a:rPr>
              <a:t>Sets an executable (and default arguments) to be run when the container starts. Any CMD instructions or arguments to </a:t>
            </a:r>
            <a:r>
              <a:rPr lang="en-US" dirty="0" err="1">
                <a:latin typeface="Arial" panose="020B0604020202020204" pitchFamily="34" charset="0"/>
                <a:cs typeface="Arial" panose="020B0604020202020204" pitchFamily="34" charset="0"/>
              </a:rPr>
              <a:t>docker</a:t>
            </a:r>
            <a:r>
              <a:rPr lang="en-US" dirty="0">
                <a:latin typeface="Arial" panose="020B0604020202020204" pitchFamily="34" charset="0"/>
                <a:cs typeface="Arial" panose="020B0604020202020204" pitchFamily="34" charset="0"/>
              </a:rPr>
              <a:t> run after the image name will be passed as parameters to the executable. ENTRYPOINT instructions are often used to provide “starter” scripts that initialize variables and services before interpreting any given arguments. </a:t>
            </a:r>
            <a:endParaRPr lang="en-US"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5665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6112" y="1328300"/>
            <a:ext cx="9662454" cy="4572168"/>
          </a:xfrm>
        </p:spPr>
        <p:txBody>
          <a:bodyPr>
            <a:normAutofit lnSpcReduction="10000"/>
          </a:bodyPr>
          <a:lstStyle/>
          <a:p>
            <a:pPr marL="0" indent="0">
              <a:buNone/>
            </a:pPr>
            <a:r>
              <a:rPr lang="en-US" b="1" dirty="0" smtClean="0">
                <a:solidFill>
                  <a:srgbClr val="FFFF00"/>
                </a:solidFill>
                <a:latin typeface="Arial" panose="020B0604020202020204" pitchFamily="34" charset="0"/>
                <a:cs typeface="Arial" panose="020B0604020202020204" pitchFamily="34" charset="0"/>
              </a:rPr>
              <a:t>ENV</a:t>
            </a:r>
          </a:p>
          <a:p>
            <a:r>
              <a:rPr lang="en-US" dirty="0">
                <a:latin typeface="Arial" panose="020B0604020202020204" pitchFamily="34" charset="0"/>
                <a:cs typeface="Arial" panose="020B0604020202020204" pitchFamily="34" charset="0"/>
              </a:rPr>
              <a:t>Sets environment variables inside the image. These can be referred to in </a:t>
            </a:r>
            <a:r>
              <a:rPr lang="en-US" dirty="0" smtClean="0">
                <a:latin typeface="Arial" panose="020B0604020202020204" pitchFamily="34" charset="0"/>
                <a:cs typeface="Arial" panose="020B0604020202020204" pitchFamily="34" charset="0"/>
              </a:rPr>
              <a:t>subsequent </a:t>
            </a:r>
            <a:r>
              <a:rPr lang="en-US" dirty="0">
                <a:latin typeface="Arial" panose="020B0604020202020204" pitchFamily="34" charset="0"/>
                <a:cs typeface="Arial" panose="020B0604020202020204" pitchFamily="34" charset="0"/>
              </a:rPr>
              <a:t>instructions. For example</a:t>
            </a:r>
            <a:r>
              <a:rPr lang="en-US" dirty="0" smtClean="0">
                <a:latin typeface="Arial" panose="020B0604020202020204" pitchFamily="34" charset="0"/>
                <a:cs typeface="Arial" panose="020B0604020202020204" pitchFamily="34" charset="0"/>
              </a:rPr>
              <a:t>:</a:t>
            </a:r>
          </a:p>
          <a:p>
            <a:endParaRPr lang="en-US" dirty="0"/>
          </a:p>
          <a:p>
            <a:endParaRPr lang="en-US" dirty="0" smtClean="0"/>
          </a:p>
          <a:p>
            <a:r>
              <a:rPr lang="en-US" dirty="0">
                <a:latin typeface="Arial" panose="020B0604020202020204" pitchFamily="34" charset="0"/>
                <a:cs typeface="Arial" panose="020B0604020202020204" pitchFamily="34" charset="0"/>
              </a:rPr>
              <a:t>The variables will also be available inside the image. </a:t>
            </a:r>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pPr marL="0" indent="0">
              <a:buNone/>
            </a:pPr>
            <a:r>
              <a:rPr lang="en-US" b="1" dirty="0" smtClean="0">
                <a:solidFill>
                  <a:srgbClr val="FFFF00"/>
                </a:solidFill>
                <a:latin typeface="Arial" panose="020B0604020202020204" pitchFamily="34" charset="0"/>
                <a:cs typeface="Arial" panose="020B0604020202020204" pitchFamily="34" charset="0"/>
              </a:rPr>
              <a:t>EXPOSE</a:t>
            </a:r>
          </a:p>
          <a:p>
            <a:r>
              <a:rPr lang="en-US" dirty="0">
                <a:latin typeface="Arial" panose="020B0604020202020204" pitchFamily="34" charset="0"/>
                <a:cs typeface="Arial" panose="020B0604020202020204" pitchFamily="34" charset="0"/>
              </a:rPr>
              <a:t>Indicates to Docker that the container will have a process listening on the given port or ports. This information is used by Docker when linking containers or publishing ports by supplying the -P argument to </a:t>
            </a:r>
            <a:r>
              <a:rPr lang="en-US" dirty="0" err="1">
                <a:solidFill>
                  <a:srgbClr val="FFFF00"/>
                </a:solidFill>
                <a:latin typeface="Arial" panose="020B0604020202020204" pitchFamily="34" charset="0"/>
                <a:cs typeface="Arial" panose="020B0604020202020204" pitchFamily="34" charset="0"/>
              </a:rPr>
              <a:t>docker</a:t>
            </a:r>
            <a:r>
              <a:rPr lang="en-US" dirty="0">
                <a:solidFill>
                  <a:srgbClr val="FFFF00"/>
                </a:solidFill>
                <a:latin typeface="Arial" panose="020B0604020202020204" pitchFamily="34" charset="0"/>
                <a:cs typeface="Arial" panose="020B0604020202020204" pitchFamily="34" charset="0"/>
              </a:rPr>
              <a:t> run</a:t>
            </a:r>
            <a:r>
              <a:rPr lang="en-US" dirty="0">
                <a:latin typeface="Arial" panose="020B0604020202020204" pitchFamily="34" charset="0"/>
                <a:cs typeface="Arial" panose="020B0604020202020204" pitchFamily="34" charset="0"/>
              </a:rPr>
              <a:t>; by itself the EXPOSE instruction will not affect networking.</a:t>
            </a:r>
            <a:endParaRPr lang="en-US" b="1" dirty="0">
              <a:solidFill>
                <a:srgbClr val="FFFF00"/>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951" y="2440094"/>
            <a:ext cx="3139712" cy="701101"/>
          </a:xfrm>
          <a:prstGeom prst="rect">
            <a:avLst/>
          </a:prstGeom>
        </p:spPr>
      </p:pic>
    </p:spTree>
    <p:extLst>
      <p:ext uri="{BB962C8B-B14F-4D97-AF65-F5344CB8AC3E}">
        <p14:creationId xmlns:p14="http://schemas.microsoft.com/office/powerpoint/2010/main" val="245245236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7939" y="532619"/>
            <a:ext cx="6088908" cy="124978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39" y="2039314"/>
            <a:ext cx="5822185" cy="96782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181" y="3264045"/>
            <a:ext cx="5806943" cy="100592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181" y="4526879"/>
            <a:ext cx="5182049" cy="48772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181" y="5271508"/>
            <a:ext cx="5829805" cy="1013548"/>
          </a:xfrm>
          <a:prstGeom prst="rect">
            <a:avLst/>
          </a:prstGeom>
        </p:spPr>
      </p:pic>
    </p:spTree>
    <p:extLst>
      <p:ext uri="{BB962C8B-B14F-4D97-AF65-F5344CB8AC3E}">
        <p14:creationId xmlns:p14="http://schemas.microsoft.com/office/powerpoint/2010/main" val="25341128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2111899"/>
            <a:ext cx="5837426" cy="126503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111" y="3861286"/>
            <a:ext cx="5845047" cy="929721"/>
          </a:xfrm>
          <a:prstGeom prst="rect">
            <a:avLst/>
          </a:prstGeom>
        </p:spPr>
      </p:pic>
    </p:spTree>
    <p:extLst>
      <p:ext uri="{BB962C8B-B14F-4D97-AF65-F5344CB8AC3E}">
        <p14:creationId xmlns:p14="http://schemas.microsoft.com/office/powerpoint/2010/main" val="32803340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54956" y="2861733"/>
            <a:ext cx="9041467" cy="1915647"/>
          </a:xfrm>
        </p:spPr>
        <p:txBody>
          <a:bodyPr/>
          <a:lstStyle/>
          <a:p>
            <a:r>
              <a:rPr lang="en-US" dirty="0" smtClean="0"/>
              <a:t>Connecting Containers to the world</a:t>
            </a:r>
            <a:endParaRPr lang="en-US" dirty="0"/>
          </a:p>
        </p:txBody>
      </p:sp>
    </p:spTree>
    <p:extLst>
      <p:ext uri="{BB962C8B-B14F-4D97-AF65-F5344CB8AC3E}">
        <p14:creationId xmlns:p14="http://schemas.microsoft.com/office/powerpoint/2010/main" val="409346613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46111" y="388190"/>
            <a:ext cx="10921912" cy="6185138"/>
          </a:xfrm>
        </p:spPr>
        <p:txBody>
          <a:bodyPr>
            <a:normAutofit/>
          </a:bodyPr>
          <a:lstStyle/>
          <a:p>
            <a:r>
              <a:rPr lang="en-US" sz="1800" dirty="0">
                <a:latin typeface="Arial" panose="020B0604020202020204" pitchFamily="34" charset="0"/>
                <a:cs typeface="Arial" panose="020B0604020202020204" pitchFamily="34" charset="0"/>
              </a:rPr>
              <a:t>Say you’re running a web server inside a container. </a:t>
            </a:r>
            <a:endParaRPr lang="en-US" sz="1800" dirty="0" smtClean="0">
              <a:latin typeface="Arial" panose="020B0604020202020204" pitchFamily="34" charset="0"/>
              <a:cs typeface="Arial" panose="020B0604020202020204" pitchFamily="34" charset="0"/>
            </a:endParaRPr>
          </a:p>
          <a:p>
            <a:r>
              <a:rPr lang="en-US" sz="1800" dirty="0" smtClean="0">
                <a:latin typeface="Arial" panose="020B0604020202020204" pitchFamily="34" charset="0"/>
                <a:cs typeface="Arial" panose="020B0604020202020204" pitchFamily="34" charset="0"/>
              </a:rPr>
              <a:t>How </a:t>
            </a:r>
            <a:r>
              <a:rPr lang="en-US" sz="1800" dirty="0">
                <a:latin typeface="Arial" panose="020B0604020202020204" pitchFamily="34" charset="0"/>
                <a:cs typeface="Arial" panose="020B0604020202020204" pitchFamily="34" charset="0"/>
              </a:rPr>
              <a:t>do you provide the outside world with access? The answer is to “publish” ports with the -p or -P commands. </a:t>
            </a:r>
            <a:endParaRPr lang="en-US" sz="1800" dirty="0" smtClean="0">
              <a:latin typeface="Arial" panose="020B0604020202020204" pitchFamily="34" charset="0"/>
              <a:cs typeface="Arial" panose="020B0604020202020204" pitchFamily="34" charset="0"/>
            </a:endParaRPr>
          </a:p>
          <a:p>
            <a:r>
              <a:rPr lang="en-US" sz="1800" dirty="0" smtClean="0">
                <a:latin typeface="Arial" panose="020B0604020202020204" pitchFamily="34" charset="0"/>
                <a:cs typeface="Arial" panose="020B0604020202020204" pitchFamily="34" charset="0"/>
              </a:rPr>
              <a:t>This </a:t>
            </a:r>
            <a:r>
              <a:rPr lang="en-US" sz="1800" dirty="0">
                <a:latin typeface="Arial" panose="020B0604020202020204" pitchFamily="34" charset="0"/>
                <a:cs typeface="Arial" panose="020B0604020202020204" pitchFamily="34" charset="0"/>
              </a:rPr>
              <a:t>command forwards ports on the host to the container</a:t>
            </a:r>
            <a:r>
              <a:rPr lang="en-US" sz="1800" dirty="0" smtClean="0">
                <a:latin typeface="Arial" panose="020B0604020202020204" pitchFamily="34" charset="0"/>
                <a:cs typeface="Arial" panose="020B0604020202020204" pitchFamily="34" charset="0"/>
              </a:rPr>
              <a:t>.</a:t>
            </a:r>
          </a:p>
          <a:p>
            <a:endParaRPr lang="en-US" sz="1800" dirty="0">
              <a:latin typeface="Arial" panose="020B0604020202020204" pitchFamily="34" charset="0"/>
              <a:cs typeface="Arial" panose="020B0604020202020204" pitchFamily="34" charset="0"/>
            </a:endParaRPr>
          </a:p>
          <a:p>
            <a:endParaRPr lang="en-US" sz="1800" dirty="0" smtClean="0">
              <a:latin typeface="Arial" panose="020B0604020202020204" pitchFamily="34" charset="0"/>
              <a:cs typeface="Arial" panose="020B0604020202020204" pitchFamily="34" charset="0"/>
            </a:endParaRPr>
          </a:p>
          <a:p>
            <a:pPr marL="0" indent="0">
              <a:buNone/>
            </a:pPr>
            <a:endParaRPr lang="en-US" sz="1800" dirty="0" smtClean="0">
              <a:latin typeface="Arial" panose="020B0604020202020204" pitchFamily="34" charset="0"/>
              <a:cs typeface="Arial" panose="020B0604020202020204" pitchFamily="34" charset="0"/>
            </a:endParaRPr>
          </a:p>
          <a:p>
            <a:r>
              <a:rPr lang="en-US" sz="1800" dirty="0" smtClean="0">
                <a:latin typeface="Arial" panose="020B0604020202020204" pitchFamily="34" charset="0"/>
                <a:cs typeface="Arial" panose="020B0604020202020204" pitchFamily="34" charset="0"/>
              </a:rPr>
              <a:t>The </a:t>
            </a:r>
            <a:r>
              <a:rPr lang="en-US" sz="1800" dirty="0">
                <a:solidFill>
                  <a:srgbClr val="FFFF00"/>
                </a:solidFill>
                <a:latin typeface="Arial" panose="020B0604020202020204" pitchFamily="34" charset="0"/>
                <a:cs typeface="Arial" panose="020B0604020202020204" pitchFamily="34" charset="0"/>
              </a:rPr>
              <a:t>-p 8000:80</a:t>
            </a:r>
            <a:r>
              <a:rPr lang="en-US" sz="1800" dirty="0">
                <a:latin typeface="Arial" panose="020B0604020202020204" pitchFamily="34" charset="0"/>
                <a:cs typeface="Arial" panose="020B0604020202020204" pitchFamily="34" charset="0"/>
              </a:rPr>
              <a:t> argument has told Docker to forward port 8000 on the host to port 80 in the container. </a:t>
            </a:r>
            <a:endParaRPr lang="en-US" sz="1800" dirty="0" smtClean="0">
              <a:latin typeface="Arial" panose="020B0604020202020204" pitchFamily="34" charset="0"/>
              <a:cs typeface="Arial" panose="020B0604020202020204" pitchFamily="34" charset="0"/>
            </a:endParaRPr>
          </a:p>
          <a:p>
            <a:r>
              <a:rPr lang="en-US" sz="1800" dirty="0" smtClean="0">
                <a:latin typeface="Arial" panose="020B0604020202020204" pitchFamily="34" charset="0"/>
                <a:cs typeface="Arial" panose="020B0604020202020204" pitchFamily="34" charset="0"/>
              </a:rPr>
              <a:t>Alternatively</a:t>
            </a:r>
            <a:r>
              <a:rPr lang="en-US" sz="1800" dirty="0">
                <a:latin typeface="Arial" panose="020B0604020202020204" pitchFamily="34" charset="0"/>
                <a:cs typeface="Arial" panose="020B0604020202020204" pitchFamily="34" charset="0"/>
              </a:rPr>
              <a:t>, the -P argument can be used to tell Docker to </a:t>
            </a:r>
            <a:r>
              <a:rPr lang="en-US" sz="1800" dirty="0" smtClean="0">
                <a:latin typeface="Arial" panose="020B0604020202020204" pitchFamily="34" charset="0"/>
                <a:cs typeface="Arial" panose="020B0604020202020204" pitchFamily="34" charset="0"/>
              </a:rPr>
              <a:t>automatically </a:t>
            </a:r>
            <a:r>
              <a:rPr lang="en-US" sz="1800" dirty="0">
                <a:latin typeface="Arial" panose="020B0604020202020204" pitchFamily="34" charset="0"/>
                <a:cs typeface="Arial" panose="020B0604020202020204" pitchFamily="34" charset="0"/>
              </a:rPr>
              <a:t>select a free port to forward to on the host</a:t>
            </a:r>
            <a:r>
              <a:rPr lang="en-US" sz="1800" dirty="0" smtClean="0">
                <a:latin typeface="Arial" panose="020B0604020202020204" pitchFamily="34" charset="0"/>
                <a:cs typeface="Arial" panose="020B0604020202020204" pitchFamily="34" charset="0"/>
              </a:rPr>
              <a:t>.</a:t>
            </a:r>
          </a:p>
          <a:p>
            <a:endParaRPr lang="en-US" sz="1800" dirty="0">
              <a:latin typeface="Arial" panose="020B0604020202020204" pitchFamily="34" charset="0"/>
              <a:cs typeface="Arial" panose="020B0604020202020204" pitchFamily="34" charset="0"/>
            </a:endParaRPr>
          </a:p>
          <a:p>
            <a:endParaRPr lang="en-US" sz="1800" dirty="0" smtClean="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The primary advantage of the -P command is that you are no longer responsible for keeping track of allocated ports, which becomes important if you have several </a:t>
            </a:r>
            <a:r>
              <a:rPr lang="en-US" sz="1800" dirty="0" smtClean="0">
                <a:latin typeface="Arial" panose="020B0604020202020204" pitchFamily="34" charset="0"/>
                <a:cs typeface="Arial" panose="020B0604020202020204" pitchFamily="34" charset="0"/>
              </a:rPr>
              <a:t>containers </a:t>
            </a:r>
            <a:r>
              <a:rPr lang="en-US" sz="1800" dirty="0">
                <a:latin typeface="Arial" panose="020B0604020202020204" pitchFamily="34" charset="0"/>
                <a:cs typeface="Arial" panose="020B0604020202020204" pitchFamily="34" charset="0"/>
              </a:rPr>
              <a:t>publishing ports. In these cases you can use the </a:t>
            </a:r>
            <a:r>
              <a:rPr lang="en-US" sz="1800" i="1" dirty="0" err="1">
                <a:solidFill>
                  <a:srgbClr val="FFFF00"/>
                </a:solidFill>
                <a:latin typeface="Arial" panose="020B0604020202020204" pitchFamily="34" charset="0"/>
                <a:cs typeface="Arial" panose="020B0604020202020204" pitchFamily="34" charset="0"/>
              </a:rPr>
              <a:t>docker</a:t>
            </a:r>
            <a:r>
              <a:rPr lang="en-US" sz="1800" i="1" dirty="0">
                <a:solidFill>
                  <a:srgbClr val="FFFF00"/>
                </a:solidFill>
                <a:latin typeface="Arial" panose="020B0604020202020204" pitchFamily="34" charset="0"/>
                <a:cs typeface="Arial" panose="020B0604020202020204" pitchFamily="34" charset="0"/>
              </a:rPr>
              <a:t> port</a:t>
            </a:r>
            <a:r>
              <a:rPr lang="en-US" sz="1800" dirty="0">
                <a:latin typeface="Arial" panose="020B0604020202020204" pitchFamily="34" charset="0"/>
                <a:cs typeface="Arial" panose="020B0604020202020204" pitchFamily="34" charset="0"/>
              </a:rPr>
              <a:t> command to discover the port allocated by Docker.</a:t>
            </a:r>
            <a:endParaRPr lang="en-US" sz="1800" dirty="0" smtClean="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356" y="1769363"/>
            <a:ext cx="4293033" cy="135178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479" y="4035812"/>
            <a:ext cx="2369342" cy="1362372"/>
          </a:xfrm>
          <a:prstGeom prst="rect">
            <a:avLst/>
          </a:prstGeom>
        </p:spPr>
      </p:pic>
    </p:spTree>
    <p:extLst>
      <p:ext uri="{BB962C8B-B14F-4D97-AF65-F5344CB8AC3E}">
        <p14:creationId xmlns:p14="http://schemas.microsoft.com/office/powerpoint/2010/main" val="180175445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Linking containers</a:t>
            </a:r>
            <a:endParaRPr lang="en-US" dirty="0"/>
          </a:p>
        </p:txBody>
      </p:sp>
    </p:spTree>
    <p:extLst>
      <p:ext uri="{BB962C8B-B14F-4D97-AF65-F5344CB8AC3E}">
        <p14:creationId xmlns:p14="http://schemas.microsoft.com/office/powerpoint/2010/main" val="20621550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Dockers vs Containers</a:t>
            </a:r>
            <a:endParaRPr lang="en-US" dirty="0"/>
          </a:p>
        </p:txBody>
      </p:sp>
      <p:sp>
        <p:nvSpPr>
          <p:cNvPr id="3" name="Subtitle 2"/>
          <p:cNvSpPr>
            <a:spLocks noGrp="1"/>
          </p:cNvSpPr>
          <p:nvPr>
            <p:ph type="subTitle" idx="1"/>
          </p:nvPr>
        </p:nvSpPr>
        <p:spPr/>
        <p:txBody>
          <a:bodyPr/>
          <a:lstStyle/>
          <a:p>
            <a:r>
              <a:rPr lang="en-US" dirty="0" smtClean="0"/>
              <a:t>What </a:t>
            </a:r>
            <a:r>
              <a:rPr lang="en-US" dirty="0" err="1" smtClean="0"/>
              <a:t>docker</a:t>
            </a:r>
            <a:r>
              <a:rPr lang="en-US" dirty="0" smtClean="0"/>
              <a:t> brings new to the table?</a:t>
            </a:r>
            <a:endParaRPr lang="en-US" dirty="0"/>
          </a:p>
        </p:txBody>
      </p:sp>
    </p:spTree>
    <p:extLst>
      <p:ext uri="{BB962C8B-B14F-4D97-AF65-F5344CB8AC3E}">
        <p14:creationId xmlns:p14="http://schemas.microsoft.com/office/powerpoint/2010/main" val="88183769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2980" y="439778"/>
            <a:ext cx="10585480" cy="5926516"/>
          </a:xfrm>
        </p:spPr>
        <p:txBody>
          <a:bodyPr>
            <a:normAutofit/>
          </a:bodyPr>
          <a:lstStyle/>
          <a:p>
            <a:r>
              <a:rPr lang="en-US" dirty="0">
                <a:latin typeface="Arial" panose="020B0604020202020204" pitchFamily="34" charset="0"/>
                <a:cs typeface="Arial" panose="020B0604020202020204" pitchFamily="34" charset="0"/>
              </a:rPr>
              <a:t>Docker links are the simplest way to allow containers on the same host to talk to each </a:t>
            </a:r>
            <a:r>
              <a:rPr lang="en-US" dirty="0" smtClean="0">
                <a:latin typeface="Arial" panose="020B0604020202020204" pitchFamily="34" charset="0"/>
                <a:cs typeface="Arial" panose="020B0604020202020204" pitchFamily="34" charset="0"/>
              </a:rPr>
              <a:t>other.</a:t>
            </a:r>
          </a:p>
          <a:p>
            <a:r>
              <a:rPr lang="en-US" dirty="0">
                <a:latin typeface="Arial" panose="020B0604020202020204" pitchFamily="34" charset="0"/>
                <a:cs typeface="Arial" panose="020B0604020202020204" pitchFamily="34" charset="0"/>
              </a:rPr>
              <a:t>Links are initialized by giving the argument </a:t>
            </a:r>
            <a:r>
              <a:rPr lang="en-US" dirty="0">
                <a:solidFill>
                  <a:srgbClr val="FFFF00"/>
                </a:solidFill>
                <a:latin typeface="Arial" panose="020B0604020202020204" pitchFamily="34" charset="0"/>
                <a:cs typeface="Arial" panose="020B0604020202020204" pitchFamily="34" charset="0"/>
              </a:rPr>
              <a:t>--link CONTAINER:ALIAS</a:t>
            </a:r>
            <a:r>
              <a:rPr lang="en-US" dirty="0">
                <a:latin typeface="Arial" panose="020B0604020202020204" pitchFamily="34" charset="0"/>
                <a:cs typeface="Arial" panose="020B0604020202020204" pitchFamily="34" charset="0"/>
              </a:rPr>
              <a:t> to </a:t>
            </a:r>
            <a:r>
              <a:rPr lang="en-US" dirty="0" err="1">
                <a:solidFill>
                  <a:srgbClr val="FFFF00"/>
                </a:solidFill>
                <a:latin typeface="Arial" panose="020B0604020202020204" pitchFamily="34" charset="0"/>
                <a:cs typeface="Arial" panose="020B0604020202020204" pitchFamily="34" charset="0"/>
              </a:rPr>
              <a:t>docker</a:t>
            </a:r>
            <a:r>
              <a:rPr lang="en-US" dirty="0">
                <a:solidFill>
                  <a:srgbClr val="FFFF00"/>
                </a:solidFill>
                <a:latin typeface="Arial" panose="020B0604020202020204" pitchFamily="34" charset="0"/>
                <a:cs typeface="Arial" panose="020B0604020202020204" pitchFamily="34" charset="0"/>
              </a:rPr>
              <a:t> run</a:t>
            </a:r>
            <a:r>
              <a:rPr lang="en-US" dirty="0">
                <a:latin typeface="Arial" panose="020B0604020202020204" pitchFamily="34" charset="0"/>
                <a:cs typeface="Arial" panose="020B0604020202020204" pitchFamily="34" charset="0"/>
              </a:rPr>
              <a:t>, where CONTAINER is the name of the </a:t>
            </a:r>
            <a:r>
              <a:rPr lang="en-US" dirty="0" smtClean="0">
                <a:latin typeface="Arial" panose="020B0604020202020204" pitchFamily="34" charset="0"/>
                <a:cs typeface="Arial" panose="020B0604020202020204" pitchFamily="34" charset="0"/>
              </a:rPr>
              <a:t>linked container and </a:t>
            </a:r>
            <a:r>
              <a:rPr lang="en-US" dirty="0">
                <a:latin typeface="Arial" panose="020B0604020202020204" pitchFamily="34" charset="0"/>
                <a:cs typeface="Arial" panose="020B0604020202020204" pitchFamily="34" charset="0"/>
              </a:rPr>
              <a:t>ALIAS is a local name used </a:t>
            </a:r>
            <a:r>
              <a:rPr lang="en-US" dirty="0" smtClean="0">
                <a:latin typeface="Arial" panose="020B0604020202020204" pitchFamily="34" charset="0"/>
                <a:cs typeface="Arial" panose="020B0604020202020204" pitchFamily="34" charset="0"/>
              </a:rPr>
              <a:t>inside </a:t>
            </a:r>
            <a:r>
              <a:rPr lang="en-US" dirty="0">
                <a:latin typeface="Arial" panose="020B0604020202020204" pitchFamily="34" charset="0"/>
                <a:cs typeface="Arial" panose="020B0604020202020204" pitchFamily="34" charset="0"/>
              </a:rPr>
              <a:t>the master container to refer to the </a:t>
            </a:r>
            <a:r>
              <a:rPr lang="en-US" dirty="0" smtClean="0">
                <a:latin typeface="Arial" panose="020B0604020202020204" pitchFamily="34" charset="0"/>
                <a:cs typeface="Arial" panose="020B0604020202020204" pitchFamily="34" charset="0"/>
              </a:rPr>
              <a:t>linked container.</a:t>
            </a:r>
          </a:p>
          <a:p>
            <a:r>
              <a:rPr lang="en-US" dirty="0">
                <a:latin typeface="Arial" panose="020B0604020202020204" pitchFamily="34" charset="0"/>
                <a:cs typeface="Arial" panose="020B0604020202020204" pitchFamily="34" charset="0"/>
              </a:rPr>
              <a:t>Using Docker links will also add the alias and the link container ID to /</a:t>
            </a:r>
            <a:r>
              <a:rPr lang="en-US" dirty="0" err="1">
                <a:latin typeface="Arial" panose="020B0604020202020204" pitchFamily="34" charset="0"/>
                <a:cs typeface="Arial" panose="020B0604020202020204" pitchFamily="34" charset="0"/>
              </a:rPr>
              <a:t>etc</a:t>
            </a:r>
            <a:r>
              <a:rPr lang="en-US" dirty="0">
                <a:latin typeface="Arial" panose="020B0604020202020204" pitchFamily="34" charset="0"/>
                <a:cs typeface="Arial" panose="020B0604020202020204" pitchFamily="34" charset="0"/>
              </a:rPr>
              <a:t>/hosts on the master container, allowing the link container to be addressed by name from the master container. </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In </a:t>
            </a:r>
            <a:r>
              <a:rPr lang="en-US" dirty="0">
                <a:latin typeface="Arial" panose="020B0604020202020204" pitchFamily="34" charset="0"/>
                <a:cs typeface="Arial" panose="020B0604020202020204" pitchFamily="34" charset="0"/>
              </a:rPr>
              <a:t>addition, Docker will set a bunch of environment variables inside the master </a:t>
            </a:r>
            <a:r>
              <a:rPr lang="en-US" dirty="0" smtClean="0">
                <a:latin typeface="Arial" panose="020B0604020202020204" pitchFamily="34" charset="0"/>
                <a:cs typeface="Arial" panose="020B0604020202020204" pitchFamily="34" charset="0"/>
              </a:rPr>
              <a:t>container </a:t>
            </a:r>
            <a:r>
              <a:rPr lang="en-US" dirty="0">
                <a:latin typeface="Arial" panose="020B0604020202020204" pitchFamily="34" charset="0"/>
                <a:cs typeface="Arial" panose="020B0604020202020204" pitchFamily="34" charset="0"/>
              </a:rPr>
              <a:t>that are designed to make it easy to talk to the link container. </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For </a:t>
            </a:r>
            <a:r>
              <a:rPr lang="en-US" dirty="0">
                <a:latin typeface="Arial" panose="020B0604020202020204" pitchFamily="34" charset="0"/>
                <a:cs typeface="Arial" panose="020B0604020202020204" pitchFamily="34" charset="0"/>
              </a:rPr>
              <a:t>example, if we create and link to a </a:t>
            </a:r>
            <a:r>
              <a:rPr lang="en-US" dirty="0" err="1">
                <a:latin typeface="Arial" panose="020B0604020202020204" pitchFamily="34" charset="0"/>
                <a:cs typeface="Arial" panose="020B0604020202020204" pitchFamily="34" charset="0"/>
              </a:rPr>
              <a:t>Redis</a:t>
            </a:r>
            <a:r>
              <a:rPr lang="en-US" dirty="0">
                <a:latin typeface="Arial" panose="020B0604020202020204" pitchFamily="34" charset="0"/>
                <a:cs typeface="Arial" panose="020B0604020202020204" pitchFamily="34" charset="0"/>
              </a:rPr>
              <a:t> container: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568" y="4519602"/>
            <a:ext cx="4480948" cy="1493649"/>
          </a:xfrm>
          <a:prstGeom prst="rect">
            <a:avLst/>
          </a:prstGeom>
        </p:spPr>
      </p:pic>
    </p:spTree>
    <p:extLst>
      <p:ext uri="{BB962C8B-B14F-4D97-AF65-F5344CB8AC3E}">
        <p14:creationId xmlns:p14="http://schemas.microsoft.com/office/powerpoint/2010/main" val="9284562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Managing Data with Volumes and Data Containers </a:t>
            </a:r>
          </a:p>
        </p:txBody>
      </p:sp>
    </p:spTree>
    <p:extLst>
      <p:ext uri="{BB962C8B-B14F-4D97-AF65-F5344CB8AC3E}">
        <p14:creationId xmlns:p14="http://schemas.microsoft.com/office/powerpoint/2010/main" val="318143510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6111" y="452718"/>
            <a:ext cx="8075195" cy="660090"/>
          </a:xfrm>
        </p:spPr>
        <p:txBody>
          <a:bodyPr/>
          <a:lstStyle/>
          <a:p>
            <a:r>
              <a:rPr lang="en-US" sz="3200" dirty="0" smtClean="0">
                <a:solidFill>
                  <a:srgbClr val="FFFF00"/>
                </a:solidFill>
              </a:rPr>
              <a:t>Method 1</a:t>
            </a:r>
            <a:endParaRPr lang="en-US" dirty="0">
              <a:solidFill>
                <a:srgbClr val="FFFF00"/>
              </a:solidFill>
            </a:endParaRPr>
          </a:p>
        </p:txBody>
      </p:sp>
      <p:sp>
        <p:nvSpPr>
          <p:cNvPr id="5" name="Content Placeholder 4"/>
          <p:cNvSpPr>
            <a:spLocks noGrp="1"/>
          </p:cNvSpPr>
          <p:nvPr>
            <p:ph idx="1"/>
          </p:nvPr>
        </p:nvSpPr>
        <p:spPr>
          <a:xfrm>
            <a:off x="646111" y="1181650"/>
            <a:ext cx="11301474" cy="5391678"/>
          </a:xfrm>
        </p:spPr>
        <p:txBody>
          <a:bodyPr>
            <a:normAutofit/>
          </a:bodyPr>
          <a:lstStyle/>
          <a:p>
            <a:r>
              <a:rPr lang="en-US" dirty="0" smtClean="0">
                <a:latin typeface="Arial" panose="020B0604020202020204" pitchFamily="34" charset="0"/>
                <a:cs typeface="Arial" panose="020B0604020202020204" pitchFamily="34" charset="0"/>
              </a:rPr>
              <a:t>We </a:t>
            </a:r>
            <a:r>
              <a:rPr lang="en-US" dirty="0">
                <a:latin typeface="Arial" panose="020B0604020202020204" pitchFamily="34" charset="0"/>
                <a:cs typeface="Arial" panose="020B0604020202020204" pitchFamily="34" charset="0"/>
              </a:rPr>
              <a:t>can declare a volume at runtime with the -v </a:t>
            </a:r>
            <a:r>
              <a:rPr lang="en-US" dirty="0" smtClean="0">
                <a:latin typeface="Arial" panose="020B0604020202020204" pitchFamily="34" charset="0"/>
                <a:cs typeface="Arial" panose="020B0604020202020204" pitchFamily="34" charset="0"/>
              </a:rPr>
              <a:t>flag.</a:t>
            </a:r>
          </a:p>
          <a:p>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will make the directory /data inside the container into a volume. Any files the image held inside the /data directory will be copied into the volume. We can find out where the volume lives on the host by running </a:t>
            </a:r>
            <a:r>
              <a:rPr lang="en-US" dirty="0" err="1">
                <a:latin typeface="Arial" panose="020B0604020202020204" pitchFamily="34" charset="0"/>
                <a:cs typeface="Arial" panose="020B0604020202020204" pitchFamily="34" charset="0"/>
              </a:rPr>
              <a:t>docker</a:t>
            </a:r>
            <a:r>
              <a:rPr lang="en-US" dirty="0">
                <a:latin typeface="Arial" panose="020B0604020202020204" pitchFamily="34" charset="0"/>
                <a:cs typeface="Arial" panose="020B0604020202020204" pitchFamily="34" charset="0"/>
              </a:rPr>
              <a:t> inspect on the host from a new shell</a:t>
            </a:r>
            <a:r>
              <a:rPr lang="en-US" dirty="0" smtClean="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this case, the volume /data/ in the container is simply a link to the </a:t>
            </a:r>
            <a:r>
              <a:rPr lang="en-US" dirty="0" smtClean="0">
                <a:latin typeface="Arial" panose="020B0604020202020204" pitchFamily="34" charset="0"/>
                <a:cs typeface="Arial" panose="020B0604020202020204" pitchFamily="34" charset="0"/>
              </a:rPr>
              <a:t>directory </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var</a:t>
            </a:r>
            <a:r>
              <a:rPr lang="en-US" dirty="0">
                <a:latin typeface="Arial" panose="020B0604020202020204" pitchFamily="34" charset="0"/>
                <a:cs typeface="Arial" panose="020B0604020202020204" pitchFamily="34" charset="0"/>
              </a:rPr>
              <a:t>/lib/</a:t>
            </a:r>
            <a:r>
              <a:rPr lang="en-US" dirty="0" err="1">
                <a:latin typeface="Arial" panose="020B0604020202020204" pitchFamily="34" charset="0"/>
                <a:cs typeface="Arial" panose="020B0604020202020204" pitchFamily="34" charset="0"/>
              </a:rPr>
              <a:t>docker</a:t>
            </a:r>
            <a:r>
              <a:rPr lang="en-US" dirty="0">
                <a:latin typeface="Arial" panose="020B0604020202020204" pitchFamily="34" charset="0"/>
                <a:cs typeface="Arial" panose="020B0604020202020204" pitchFamily="34" charset="0"/>
              </a:rPr>
              <a:t>/volumes/5cad…/_data on the host. To prove this, we can add a file into the directory on the host</a:t>
            </a:r>
            <a:r>
              <a:rPr lang="en-US" dirty="0" smtClean="0">
                <a:latin typeface="Arial" panose="020B0604020202020204" pitchFamily="34" charset="0"/>
                <a:cs typeface="Arial" panose="020B0604020202020204" pitchFamily="34" charset="0"/>
              </a:rPr>
              <a:t>:</a:t>
            </a:r>
          </a:p>
          <a:p>
            <a:endParaRPr lang="en-US" dirty="0" smtClean="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And you should immediately be able to see from inside the container: </a:t>
            </a:r>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141" y="1541260"/>
            <a:ext cx="6871257" cy="69298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142" y="3474626"/>
            <a:ext cx="5227773" cy="49534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142" y="4939488"/>
            <a:ext cx="5925636" cy="28931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7141" y="5905051"/>
            <a:ext cx="2702601" cy="516673"/>
          </a:xfrm>
          <a:prstGeom prst="rect">
            <a:avLst/>
          </a:prstGeom>
        </p:spPr>
      </p:pic>
    </p:spTree>
    <p:extLst>
      <p:ext uri="{BB962C8B-B14F-4D97-AF65-F5344CB8AC3E}">
        <p14:creationId xmlns:p14="http://schemas.microsoft.com/office/powerpoint/2010/main" val="24735442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6111" y="452718"/>
            <a:ext cx="8075195" cy="660090"/>
          </a:xfrm>
        </p:spPr>
        <p:txBody>
          <a:bodyPr/>
          <a:lstStyle/>
          <a:p>
            <a:r>
              <a:rPr lang="en-US" sz="3200" dirty="0" smtClean="0">
                <a:solidFill>
                  <a:srgbClr val="FFFF00"/>
                </a:solidFill>
              </a:rPr>
              <a:t>Method 2</a:t>
            </a:r>
            <a:endParaRPr lang="en-US" dirty="0">
              <a:solidFill>
                <a:srgbClr val="FFFF00"/>
              </a:solidFill>
            </a:endParaRPr>
          </a:p>
        </p:txBody>
      </p:sp>
      <p:sp>
        <p:nvSpPr>
          <p:cNvPr id="5" name="Content Placeholder 4"/>
          <p:cNvSpPr>
            <a:spLocks noGrp="1"/>
          </p:cNvSpPr>
          <p:nvPr>
            <p:ph idx="1"/>
          </p:nvPr>
        </p:nvSpPr>
        <p:spPr>
          <a:xfrm>
            <a:off x="646111" y="1181650"/>
            <a:ext cx="11301474" cy="5391678"/>
          </a:xfrm>
        </p:spPr>
        <p:txBody>
          <a:bodyPr>
            <a:normAutofit/>
          </a:bodyPr>
          <a:lstStyle/>
          <a:p>
            <a:r>
              <a:rPr lang="en-US" dirty="0"/>
              <a:t>The second way to set up a volume is by using the VOLUME instruction in a </a:t>
            </a:r>
            <a:r>
              <a:rPr lang="en-US" dirty="0" err="1"/>
              <a:t>Dockerfile</a:t>
            </a:r>
            <a:r>
              <a:rPr lang="en-US" dirty="0"/>
              <a:t>: </a:t>
            </a:r>
            <a:endParaRPr lang="en-US" dirty="0" smtClean="0"/>
          </a:p>
          <a:p>
            <a:endParaRPr lang="en-US" dirty="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r>
              <a:rPr lang="en-US" dirty="0"/>
              <a:t>This has exactly the same effect as specifying -v /data to </a:t>
            </a:r>
            <a:r>
              <a:rPr lang="en-US" dirty="0" err="1"/>
              <a:t>docker</a:t>
            </a:r>
            <a:r>
              <a:rPr lang="en-US" dirty="0"/>
              <a:t> run.</a:t>
            </a:r>
            <a:endParaRPr lang="en-US"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496" y="1732671"/>
            <a:ext cx="2394448" cy="64822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525" y="3167012"/>
            <a:ext cx="5585944" cy="2370025"/>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5910" y="3167011"/>
            <a:ext cx="5794124" cy="2370025"/>
          </a:xfrm>
          <a:prstGeom prst="rect">
            <a:avLst/>
          </a:prstGeom>
        </p:spPr>
      </p:pic>
    </p:spTree>
    <p:extLst>
      <p:ext uri="{BB962C8B-B14F-4D97-AF65-F5344CB8AC3E}">
        <p14:creationId xmlns:p14="http://schemas.microsoft.com/office/powerpoint/2010/main" val="19133435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6111" y="452718"/>
            <a:ext cx="8075195" cy="660090"/>
          </a:xfrm>
        </p:spPr>
        <p:txBody>
          <a:bodyPr/>
          <a:lstStyle/>
          <a:p>
            <a:r>
              <a:rPr lang="en-US" sz="3200" dirty="0" smtClean="0">
                <a:solidFill>
                  <a:srgbClr val="FFFF00"/>
                </a:solidFill>
              </a:rPr>
              <a:t>Method 3 (Bind Mounting)</a:t>
            </a:r>
            <a:endParaRPr lang="en-US" dirty="0">
              <a:solidFill>
                <a:srgbClr val="FFFF00"/>
              </a:solidFill>
            </a:endParaRPr>
          </a:p>
        </p:txBody>
      </p:sp>
      <p:sp>
        <p:nvSpPr>
          <p:cNvPr id="5" name="Content Placeholder 4"/>
          <p:cNvSpPr>
            <a:spLocks noGrp="1"/>
          </p:cNvSpPr>
          <p:nvPr>
            <p:ph idx="1"/>
          </p:nvPr>
        </p:nvSpPr>
        <p:spPr>
          <a:xfrm>
            <a:off x="456330" y="1483574"/>
            <a:ext cx="11301474" cy="4675686"/>
          </a:xfrm>
        </p:spPr>
        <p:txBody>
          <a:bodyPr>
            <a:normAutofit/>
          </a:bodyPr>
          <a:lstStyle/>
          <a:p>
            <a:r>
              <a:rPr lang="en-US" dirty="0" smtClean="0">
                <a:latin typeface="Arial" panose="020B0604020202020204" pitchFamily="34" charset="0"/>
                <a:cs typeface="Arial" panose="020B0604020202020204" pitchFamily="34" charset="0"/>
              </a:rPr>
              <a:t>Extend </a:t>
            </a:r>
            <a:r>
              <a:rPr lang="en-US" dirty="0">
                <a:latin typeface="Arial" panose="020B0604020202020204" pitchFamily="34" charset="0"/>
                <a:cs typeface="Arial" panose="020B0604020202020204" pitchFamily="34" charset="0"/>
              </a:rPr>
              <a:t>the -v argument to </a:t>
            </a:r>
            <a:r>
              <a:rPr lang="en-US" dirty="0" err="1">
                <a:latin typeface="Arial" panose="020B0604020202020204" pitchFamily="34" charset="0"/>
                <a:cs typeface="Arial" panose="020B0604020202020204" pitchFamily="34" charset="0"/>
              </a:rPr>
              <a:t>docker</a:t>
            </a:r>
            <a:r>
              <a:rPr lang="en-US" dirty="0">
                <a:latin typeface="Arial" panose="020B0604020202020204" pitchFamily="34" charset="0"/>
                <a:cs typeface="Arial" panose="020B0604020202020204" pitchFamily="34" charset="0"/>
              </a:rPr>
              <a:t> run with an explicit directory to bind to on the host using the format </a:t>
            </a:r>
            <a:r>
              <a:rPr lang="en-US" dirty="0">
                <a:solidFill>
                  <a:srgbClr val="FFFF00"/>
                </a:solidFill>
                <a:latin typeface="Arial" panose="020B0604020202020204" pitchFamily="34" charset="0"/>
                <a:cs typeface="Arial" panose="020B0604020202020204" pitchFamily="34" charset="0"/>
              </a:rPr>
              <a:t>-v HOST_DIR:CONTAINER_DIR</a:t>
            </a:r>
            <a:r>
              <a:rPr lang="en-US" dirty="0">
                <a:latin typeface="Arial" panose="020B0604020202020204" pitchFamily="34" charset="0"/>
                <a:cs typeface="Arial" panose="020B0604020202020204" pitchFamily="34" charset="0"/>
              </a:rPr>
              <a:t>. This can’t be done from a </a:t>
            </a:r>
            <a:r>
              <a:rPr lang="en-US" dirty="0" err="1">
                <a:latin typeface="Arial" panose="020B0604020202020204" pitchFamily="34" charset="0"/>
                <a:cs typeface="Arial" panose="020B0604020202020204" pitchFamily="34" charset="0"/>
              </a:rPr>
              <a:t>Dockerfile</a:t>
            </a:r>
            <a:r>
              <a:rPr lang="en-US" dirty="0">
                <a:latin typeface="Arial" panose="020B0604020202020204" pitchFamily="34" charset="0"/>
                <a:cs typeface="Arial" panose="020B0604020202020204" pitchFamily="34" charset="0"/>
              </a:rPr>
              <a:t> (it would be </a:t>
            </a:r>
            <a:r>
              <a:rPr lang="en-US" dirty="0" smtClean="0">
                <a:latin typeface="Arial" panose="020B0604020202020204" pitchFamily="34" charset="0"/>
                <a:cs typeface="Arial" panose="020B0604020202020204" pitchFamily="34" charset="0"/>
              </a:rPr>
              <a:t>non-portable </a:t>
            </a:r>
            <a:r>
              <a:rPr lang="en-US" dirty="0">
                <a:latin typeface="Arial" panose="020B0604020202020204" pitchFamily="34" charset="0"/>
                <a:cs typeface="Arial" panose="020B0604020202020204" pitchFamily="34" charset="0"/>
              </a:rPr>
              <a:t>and a security risk). For example</a:t>
            </a:r>
            <a:r>
              <a:rPr lang="en-US" dirty="0" smtClean="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will mount the directory /home/</a:t>
            </a:r>
            <a:r>
              <a:rPr lang="en-US" dirty="0" err="1">
                <a:latin typeface="Arial" panose="020B0604020202020204" pitchFamily="34" charset="0"/>
                <a:cs typeface="Arial" panose="020B0604020202020204" pitchFamily="34" charset="0"/>
              </a:rPr>
              <a:t>adrian</a:t>
            </a:r>
            <a:r>
              <a:rPr lang="en-US" dirty="0">
                <a:latin typeface="Arial" panose="020B0604020202020204" pitchFamily="34" charset="0"/>
                <a:cs typeface="Arial" panose="020B0604020202020204" pitchFamily="34" charset="0"/>
              </a:rPr>
              <a:t>/data on the host as /data inside the con‐ </a:t>
            </a:r>
            <a:r>
              <a:rPr lang="en-US" dirty="0" err="1">
                <a:latin typeface="Arial" panose="020B0604020202020204" pitchFamily="34" charset="0"/>
                <a:cs typeface="Arial" panose="020B0604020202020204" pitchFamily="34" charset="0"/>
              </a:rPr>
              <a:t>tainer</a:t>
            </a:r>
            <a:r>
              <a:rPr lang="en-US" dirty="0">
                <a:latin typeface="Arial" panose="020B0604020202020204" pitchFamily="34" charset="0"/>
                <a:cs typeface="Arial" panose="020B0604020202020204" pitchFamily="34" charset="0"/>
              </a:rPr>
              <a:t>. Any files already existing in the /home/</a:t>
            </a:r>
            <a:r>
              <a:rPr lang="en-US" dirty="0" err="1">
                <a:latin typeface="Arial" panose="020B0604020202020204" pitchFamily="34" charset="0"/>
                <a:cs typeface="Arial" panose="020B0604020202020204" pitchFamily="34" charset="0"/>
              </a:rPr>
              <a:t>adrian</a:t>
            </a:r>
            <a:r>
              <a:rPr lang="en-US" dirty="0">
                <a:latin typeface="Arial" panose="020B0604020202020204" pitchFamily="34" charset="0"/>
                <a:cs typeface="Arial" panose="020B0604020202020204" pitchFamily="34" charset="0"/>
              </a:rPr>
              <a:t>/data directory will be available inside the container. If the /data directory already exists in the container, its contents will be hidden by the volume. Unlike the other invocations, no files from the image will be copied into the volume, and the volume won’t be deleted by Docker (i.e., </a:t>
            </a:r>
            <a:r>
              <a:rPr lang="en-US" dirty="0" err="1">
                <a:latin typeface="Arial" panose="020B0604020202020204" pitchFamily="34" charset="0"/>
                <a:cs typeface="Arial" panose="020B0604020202020204" pitchFamily="34" charset="0"/>
              </a:rPr>
              <a:t>docker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rm</a:t>
            </a:r>
            <a:r>
              <a:rPr lang="en-US" dirty="0">
                <a:latin typeface="Arial" panose="020B0604020202020204" pitchFamily="34" charset="0"/>
                <a:cs typeface="Arial" panose="020B0604020202020204" pitchFamily="34" charset="0"/>
              </a:rPr>
              <a:t> -v will not remove a volume that is mounted at a user-chosen directory).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211" y="2611559"/>
            <a:ext cx="5873631" cy="537083"/>
          </a:xfrm>
          <a:prstGeom prst="rect">
            <a:avLst/>
          </a:prstGeom>
        </p:spPr>
      </p:pic>
    </p:spTree>
    <p:extLst>
      <p:ext uri="{BB962C8B-B14F-4D97-AF65-F5344CB8AC3E}">
        <p14:creationId xmlns:p14="http://schemas.microsoft.com/office/powerpoint/2010/main" val="29265923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Sharing data:</a:t>
            </a:r>
            <a:endParaRPr lang="en-US" dirty="0"/>
          </a:p>
        </p:txBody>
      </p:sp>
      <p:sp>
        <p:nvSpPr>
          <p:cNvPr id="3" name="Content Placeholder 2"/>
          <p:cNvSpPr>
            <a:spLocks noGrp="1"/>
          </p:cNvSpPr>
          <p:nvPr>
            <p:ph idx="1"/>
          </p:nvPr>
        </p:nvSpPr>
        <p:spPr>
          <a:xfrm>
            <a:off x="723750" y="1328299"/>
            <a:ext cx="10197292" cy="5072501"/>
          </a:xfrm>
        </p:spPr>
        <p:txBody>
          <a:bodyPr/>
          <a:lstStyle/>
          <a:p>
            <a:r>
              <a:rPr lang="en-US" dirty="0">
                <a:latin typeface="Arial" panose="020B0604020202020204" pitchFamily="34" charset="0"/>
                <a:cs typeface="Arial" panose="020B0604020202020204" pitchFamily="34" charset="0"/>
              </a:rPr>
              <a:t>The </a:t>
            </a:r>
            <a:r>
              <a:rPr lang="en-US" dirty="0">
                <a:solidFill>
                  <a:srgbClr val="FFFF00"/>
                </a:solidFill>
                <a:latin typeface="Arial" panose="020B0604020202020204" pitchFamily="34" charset="0"/>
                <a:cs typeface="Arial" panose="020B0604020202020204" pitchFamily="34" charset="0"/>
              </a:rPr>
              <a:t>-v HOST_DIR:CONTAINER_DIR</a:t>
            </a:r>
            <a:r>
              <a:rPr lang="en-US" dirty="0">
                <a:latin typeface="Arial" panose="020B0604020202020204" pitchFamily="34" charset="0"/>
                <a:cs typeface="Arial" panose="020B0604020202020204" pitchFamily="34" charset="0"/>
              </a:rPr>
              <a:t> syntax is very useful for sharing files between the host and one or more containers. For example, configuration files can be kept on the host and mounted into containers built from generic images</a:t>
            </a:r>
            <a:r>
              <a:rPr lang="en-US" dirty="0" smtClean="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We can also share data between containers by using the </a:t>
            </a:r>
            <a:r>
              <a:rPr lang="en-US" dirty="0">
                <a:solidFill>
                  <a:srgbClr val="FFFF00"/>
                </a:solidFill>
                <a:latin typeface="Arial" panose="020B0604020202020204" pitchFamily="34" charset="0"/>
                <a:cs typeface="Arial" panose="020B0604020202020204" pitchFamily="34" charset="0"/>
              </a:rPr>
              <a:t>--volumes-from CONTAINER</a:t>
            </a:r>
            <a:r>
              <a:rPr lang="en-US" dirty="0">
                <a:latin typeface="Arial" panose="020B0604020202020204" pitchFamily="34" charset="0"/>
                <a:cs typeface="Arial" panose="020B0604020202020204" pitchFamily="34" charset="0"/>
              </a:rPr>
              <a:t> argument with </a:t>
            </a:r>
            <a:r>
              <a:rPr lang="en-US" dirty="0" err="1">
                <a:solidFill>
                  <a:srgbClr val="FFFF00"/>
                </a:solidFill>
                <a:latin typeface="Arial" panose="020B0604020202020204" pitchFamily="34" charset="0"/>
                <a:cs typeface="Arial" panose="020B0604020202020204" pitchFamily="34" charset="0"/>
              </a:rPr>
              <a:t>docker</a:t>
            </a:r>
            <a:r>
              <a:rPr lang="en-US" dirty="0">
                <a:solidFill>
                  <a:srgbClr val="FFFF00"/>
                </a:solidFill>
                <a:latin typeface="Arial" panose="020B0604020202020204" pitchFamily="34" charset="0"/>
                <a:cs typeface="Arial" panose="020B0604020202020204" pitchFamily="34" charset="0"/>
              </a:rPr>
              <a:t> run</a:t>
            </a:r>
            <a:r>
              <a:rPr lang="en-US" dirty="0">
                <a:latin typeface="Arial" panose="020B0604020202020204" pitchFamily="34" charset="0"/>
                <a:cs typeface="Arial" panose="020B0604020202020204" pitchFamily="34" charset="0"/>
              </a:rPr>
              <a:t>. For example, we can create a new container that has access to the volumes from the container in our previous example like so</a:t>
            </a:r>
            <a:r>
              <a:rPr lang="en-US" dirty="0" smtClean="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It’s important to note that this works whether or not the container holding the </a:t>
            </a:r>
            <a:r>
              <a:rPr lang="en-US" dirty="0" smtClean="0">
                <a:latin typeface="Arial" panose="020B0604020202020204" pitchFamily="34" charset="0"/>
                <a:cs typeface="Arial" panose="020B0604020202020204" pitchFamily="34" charset="0"/>
              </a:rPr>
              <a:t>volumes </a:t>
            </a:r>
            <a:r>
              <a:rPr lang="en-US" dirty="0">
                <a:latin typeface="Arial" panose="020B0604020202020204" pitchFamily="34" charset="0"/>
                <a:cs typeface="Arial" panose="020B0604020202020204" pitchFamily="34" charset="0"/>
              </a:rPr>
              <a:t>(container-test in this case) is currently running. As long as at least one exist‐ </a:t>
            </a:r>
            <a:r>
              <a:rPr lang="en-US" dirty="0" err="1">
                <a:latin typeface="Arial" panose="020B0604020202020204" pitchFamily="34" charset="0"/>
                <a:cs typeface="Arial" panose="020B0604020202020204" pitchFamily="34" charset="0"/>
              </a:rPr>
              <a:t>ing</a:t>
            </a:r>
            <a:r>
              <a:rPr lang="en-US" dirty="0">
                <a:latin typeface="Arial" panose="020B0604020202020204" pitchFamily="34" charset="0"/>
                <a:cs typeface="Arial" panose="020B0604020202020204" pitchFamily="34" charset="0"/>
              </a:rPr>
              <a:t> container links to a volume, it won’t be deleted.</a:t>
            </a:r>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839" y="3479705"/>
            <a:ext cx="7211546" cy="1006031"/>
          </a:xfrm>
          <a:prstGeom prst="rect">
            <a:avLst/>
          </a:prstGeom>
        </p:spPr>
      </p:pic>
    </p:spTree>
    <p:extLst>
      <p:ext uri="{BB962C8B-B14F-4D97-AF65-F5344CB8AC3E}">
        <p14:creationId xmlns:p14="http://schemas.microsoft.com/office/powerpoint/2010/main" val="10212131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containers:</a:t>
            </a:r>
            <a:endParaRPr lang="en-US" dirty="0"/>
          </a:p>
        </p:txBody>
      </p:sp>
      <p:sp>
        <p:nvSpPr>
          <p:cNvPr id="3" name="Content Placeholder 2"/>
          <p:cNvSpPr>
            <a:spLocks noGrp="1"/>
          </p:cNvSpPr>
          <p:nvPr>
            <p:ph idx="1"/>
          </p:nvPr>
        </p:nvSpPr>
        <p:spPr>
          <a:xfrm>
            <a:off x="723750" y="1328299"/>
            <a:ext cx="10197292" cy="5072501"/>
          </a:xfrm>
        </p:spPr>
        <p:txBody>
          <a:bodyPr/>
          <a:lstStyle/>
          <a:p>
            <a:r>
              <a:rPr lang="en-US" dirty="0">
                <a:latin typeface="Arial" panose="020B0604020202020204" pitchFamily="34" charset="0"/>
                <a:cs typeface="Arial" panose="020B0604020202020204" pitchFamily="34" charset="0"/>
              </a:rPr>
              <a:t>A common practice is to create </a:t>
            </a:r>
            <a:r>
              <a:rPr lang="en-US" dirty="0">
                <a:solidFill>
                  <a:srgbClr val="FFFF00"/>
                </a:solidFill>
                <a:latin typeface="Arial" panose="020B0604020202020204" pitchFamily="34" charset="0"/>
                <a:cs typeface="Arial" panose="020B0604020202020204" pitchFamily="34" charset="0"/>
              </a:rPr>
              <a:t>data containers</a:t>
            </a:r>
            <a:r>
              <a:rPr lang="en-US" dirty="0">
                <a:latin typeface="Arial" panose="020B0604020202020204" pitchFamily="34" charset="0"/>
                <a:cs typeface="Arial" panose="020B0604020202020204" pitchFamily="34" charset="0"/>
              </a:rPr>
              <a:t>—containers whose sole purpose is to share data between other containers. </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main benefit of this approach is that it </a:t>
            </a:r>
            <a:r>
              <a:rPr lang="en-US" dirty="0" smtClean="0">
                <a:latin typeface="Arial" panose="020B0604020202020204" pitchFamily="34" charset="0"/>
                <a:cs typeface="Arial" panose="020B0604020202020204" pitchFamily="34" charset="0"/>
              </a:rPr>
              <a:t>provides </a:t>
            </a:r>
            <a:r>
              <a:rPr lang="en-US" dirty="0">
                <a:latin typeface="Arial" panose="020B0604020202020204" pitchFamily="34" charset="0"/>
                <a:cs typeface="Arial" panose="020B0604020202020204" pitchFamily="34" charset="0"/>
              </a:rPr>
              <a:t>a handy namespace for volumes that can be easily loaded using the </a:t>
            </a:r>
            <a:r>
              <a:rPr lang="en-US" dirty="0">
                <a:solidFill>
                  <a:srgbClr val="FFFF00"/>
                </a:solidFill>
                <a:latin typeface="Arial" panose="020B0604020202020204" pitchFamily="34" charset="0"/>
                <a:cs typeface="Arial" panose="020B0604020202020204" pitchFamily="34" charset="0"/>
              </a:rPr>
              <a:t>--</a:t>
            </a:r>
            <a:r>
              <a:rPr lang="en-US" dirty="0" err="1">
                <a:solidFill>
                  <a:srgbClr val="FFFF00"/>
                </a:solidFill>
                <a:latin typeface="Arial" panose="020B0604020202020204" pitchFamily="34" charset="0"/>
                <a:cs typeface="Arial" panose="020B0604020202020204" pitchFamily="34" charset="0"/>
              </a:rPr>
              <a:t>volumesfrom</a:t>
            </a:r>
            <a:r>
              <a:rPr lang="en-US" dirty="0">
                <a:latin typeface="Arial" panose="020B0604020202020204" pitchFamily="34" charset="0"/>
                <a:cs typeface="Arial" panose="020B0604020202020204" pitchFamily="34" charset="0"/>
              </a:rPr>
              <a:t> command</a:t>
            </a:r>
            <a:r>
              <a:rPr lang="en-US" dirty="0" smtClean="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For example, we can create a data container for a PostgreSQL database with the </a:t>
            </a:r>
            <a:r>
              <a:rPr lang="en-US" dirty="0" smtClean="0">
                <a:latin typeface="Arial" panose="020B0604020202020204" pitchFamily="34" charset="0"/>
                <a:cs typeface="Arial" panose="020B0604020202020204" pitchFamily="34" charset="0"/>
              </a:rPr>
              <a:t>following </a:t>
            </a:r>
            <a:r>
              <a:rPr lang="en-US" dirty="0">
                <a:latin typeface="Arial" panose="020B0604020202020204" pitchFamily="34" charset="0"/>
                <a:cs typeface="Arial" panose="020B0604020202020204" pitchFamily="34" charset="0"/>
              </a:rPr>
              <a:t>command</a:t>
            </a:r>
            <a:r>
              <a:rPr lang="en-US" dirty="0" smtClean="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will create a container from the </a:t>
            </a:r>
            <a:r>
              <a:rPr lang="en-US" dirty="0" err="1">
                <a:latin typeface="Arial" panose="020B0604020202020204" pitchFamily="34" charset="0"/>
                <a:cs typeface="Arial" panose="020B0604020202020204" pitchFamily="34" charset="0"/>
              </a:rPr>
              <a:t>postgres</a:t>
            </a:r>
            <a:r>
              <a:rPr lang="en-US" dirty="0">
                <a:latin typeface="Arial" panose="020B0604020202020204" pitchFamily="34" charset="0"/>
                <a:cs typeface="Arial" panose="020B0604020202020204" pitchFamily="34" charset="0"/>
              </a:rPr>
              <a:t> image and initialize any volumes defined in the image before running the echo command and </a:t>
            </a:r>
            <a:r>
              <a:rPr lang="en-US" dirty="0" smtClean="0">
                <a:latin typeface="Arial" panose="020B0604020202020204" pitchFamily="34" charset="0"/>
                <a:cs typeface="Arial" panose="020B0604020202020204" pitchFamily="34" charset="0"/>
              </a:rPr>
              <a:t>exiting. There’s </a:t>
            </a:r>
            <a:r>
              <a:rPr lang="en-US" dirty="0">
                <a:latin typeface="Arial" panose="020B0604020202020204" pitchFamily="34" charset="0"/>
                <a:cs typeface="Arial" panose="020B0604020202020204" pitchFamily="34" charset="0"/>
              </a:rPr>
              <a:t>no need to leave data containers running, since doing so would just be a waste of resources. </a:t>
            </a:r>
            <a:endParaRPr lang="en-US" dirty="0" smtClean="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We can then use this volume from other containers with the </a:t>
            </a:r>
            <a:r>
              <a:rPr lang="en-US" dirty="0">
                <a:solidFill>
                  <a:srgbClr val="FFFF00"/>
                </a:solidFill>
                <a:latin typeface="Arial" panose="020B0604020202020204" pitchFamily="34" charset="0"/>
                <a:cs typeface="Arial" panose="020B0604020202020204" pitchFamily="34" charset="0"/>
              </a:rPr>
              <a:t>--volumes-from</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argument</a:t>
            </a:r>
            <a:r>
              <a:rPr lang="en-US" dirty="0">
                <a:latin typeface="Arial" panose="020B0604020202020204" pitchFamily="34" charset="0"/>
                <a:cs typeface="Arial" panose="020B0604020202020204" pitchFamily="34" charset="0"/>
              </a:rPr>
              <a:t>. For example: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6480" y="3523205"/>
            <a:ext cx="8164299" cy="43631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6480" y="5743742"/>
            <a:ext cx="5309948" cy="406892"/>
          </a:xfrm>
          <a:prstGeom prst="rect">
            <a:avLst/>
          </a:prstGeom>
        </p:spPr>
      </p:pic>
    </p:spTree>
    <p:extLst>
      <p:ext uri="{BB962C8B-B14F-4D97-AF65-F5344CB8AC3E}">
        <p14:creationId xmlns:p14="http://schemas.microsoft.com/office/powerpoint/2010/main" val="116730902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volumes:</a:t>
            </a:r>
            <a:endParaRPr lang="en-US" dirty="0"/>
          </a:p>
        </p:txBody>
      </p:sp>
      <p:sp>
        <p:nvSpPr>
          <p:cNvPr id="3" name="Content Placeholder 2"/>
          <p:cNvSpPr>
            <a:spLocks noGrp="1"/>
          </p:cNvSpPr>
          <p:nvPr>
            <p:ph idx="1"/>
          </p:nvPr>
        </p:nvSpPr>
        <p:spPr>
          <a:xfrm>
            <a:off x="646112" y="2052918"/>
            <a:ext cx="9403742" cy="4195481"/>
          </a:xfrm>
        </p:spPr>
        <p:txBody>
          <a:bodyPr/>
          <a:lstStyle/>
          <a:p>
            <a:r>
              <a:rPr lang="en-US" dirty="0">
                <a:latin typeface="Arial" panose="020B0604020202020204" pitchFamily="34" charset="0"/>
                <a:cs typeface="Arial" panose="020B0604020202020204" pitchFamily="34" charset="0"/>
              </a:rPr>
              <a:t>Volumes are only deleted if</a:t>
            </a:r>
            <a:r>
              <a:rPr lang="en-US" dirty="0" smtClean="0">
                <a:latin typeface="Arial" panose="020B0604020202020204" pitchFamily="34" charset="0"/>
                <a:cs typeface="Arial" panose="020B0604020202020204" pitchFamily="34" charset="0"/>
              </a:rPr>
              <a:t>:</a:t>
            </a:r>
          </a:p>
          <a:p>
            <a:pPr marL="0" indent="0">
              <a:buNone/>
            </a:pPr>
            <a:r>
              <a:rPr lang="en-US" dirty="0">
                <a:latin typeface="Arial" panose="020B0604020202020204" pitchFamily="34" charset="0"/>
                <a:cs typeface="Arial" panose="020B0604020202020204" pitchFamily="34" charset="0"/>
              </a:rPr>
              <a:t>• the container was deleted with </a:t>
            </a:r>
            <a:r>
              <a:rPr lang="en-US" dirty="0" err="1">
                <a:latin typeface="Arial" panose="020B0604020202020204" pitchFamily="34" charset="0"/>
                <a:cs typeface="Arial" panose="020B0604020202020204" pitchFamily="34" charset="0"/>
              </a:rPr>
              <a:t>docker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rm</a:t>
            </a:r>
            <a:r>
              <a:rPr lang="en-US" dirty="0">
                <a:latin typeface="Arial" panose="020B0604020202020204" pitchFamily="34" charset="0"/>
                <a:cs typeface="Arial" panose="020B0604020202020204" pitchFamily="34" charset="0"/>
              </a:rPr>
              <a:t> -v, </a:t>
            </a:r>
            <a:r>
              <a:rPr lang="en-US" dirty="0" smtClean="0">
                <a:latin typeface="Arial" panose="020B0604020202020204" pitchFamily="34" charset="0"/>
                <a:cs typeface="Arial" panose="020B0604020202020204" pitchFamily="34" charset="0"/>
              </a:rPr>
              <a:t>or</a:t>
            </a:r>
          </a:p>
          <a:p>
            <a:pPr marL="0" indent="0">
              <a:buNone/>
            </a:pPr>
            <a:r>
              <a:rPr lang="en-US" dirty="0">
                <a:latin typeface="Arial" panose="020B0604020202020204" pitchFamily="34" charset="0"/>
                <a:cs typeface="Arial" panose="020B0604020202020204" pitchFamily="34" charset="0"/>
              </a:rPr>
              <a:t>• the --</a:t>
            </a:r>
            <a:r>
              <a:rPr lang="en-US" dirty="0" err="1">
                <a:latin typeface="Arial" panose="020B0604020202020204" pitchFamily="34" charset="0"/>
                <a:cs typeface="Arial" panose="020B0604020202020204" pitchFamily="34" charset="0"/>
              </a:rPr>
              <a:t>rm</a:t>
            </a:r>
            <a:r>
              <a:rPr lang="en-US" dirty="0">
                <a:latin typeface="Arial" panose="020B0604020202020204" pitchFamily="34" charset="0"/>
                <a:cs typeface="Arial" panose="020B0604020202020204" pitchFamily="34" charset="0"/>
              </a:rPr>
              <a:t> flag was provided to </a:t>
            </a:r>
            <a:r>
              <a:rPr lang="en-US" dirty="0" err="1">
                <a:latin typeface="Arial" panose="020B0604020202020204" pitchFamily="34" charset="0"/>
                <a:cs typeface="Arial" panose="020B0604020202020204" pitchFamily="34" charset="0"/>
              </a:rPr>
              <a:t>docker</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run</a:t>
            </a:r>
          </a:p>
          <a:p>
            <a:pPr marL="0" indent="0">
              <a:buNone/>
            </a:pPr>
            <a:r>
              <a:rPr lang="en-US" dirty="0" smtClean="0">
                <a:latin typeface="Arial" panose="020B0604020202020204" pitchFamily="34" charset="0"/>
                <a:cs typeface="Arial" panose="020B0604020202020204" pitchFamily="34" charset="0"/>
              </a:rPr>
              <a:t>And </a:t>
            </a:r>
          </a:p>
          <a:p>
            <a:pPr marL="0" indent="0">
              <a:buNone/>
            </a:pPr>
            <a:r>
              <a:rPr lang="en-US" dirty="0">
                <a:latin typeface="Arial" panose="020B0604020202020204" pitchFamily="34" charset="0"/>
                <a:cs typeface="Arial" panose="020B0604020202020204" pitchFamily="34" charset="0"/>
              </a:rPr>
              <a:t>• no existing container links to the volume </a:t>
            </a:r>
            <a:endParaRPr lang="en-US" dirty="0" smtClean="0">
              <a:latin typeface="Arial" panose="020B0604020202020204" pitchFamily="34" charset="0"/>
              <a:cs typeface="Arial" panose="020B0604020202020204" pitchFamily="34" charset="0"/>
            </a:endParaRPr>
          </a:p>
          <a:p>
            <a:pPr marL="0" indent="0">
              <a:buNone/>
            </a:pP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no host directory was specified for the volume (the </a:t>
            </a:r>
            <a:r>
              <a:rPr lang="en-US" dirty="0" smtClean="0">
                <a:solidFill>
                  <a:srgbClr val="FFFF00"/>
                </a:solidFill>
                <a:latin typeface="Arial" panose="020B0604020202020204" pitchFamily="34" charset="0"/>
                <a:cs typeface="Arial" panose="020B0604020202020204" pitchFamily="34" charset="0"/>
              </a:rPr>
              <a:t>–v </a:t>
            </a:r>
            <a:r>
              <a:rPr lang="en-US" dirty="0">
                <a:solidFill>
                  <a:srgbClr val="FFFF00"/>
                </a:solidFill>
                <a:latin typeface="Arial" panose="020B0604020202020204" pitchFamily="34" charset="0"/>
                <a:cs typeface="Arial" panose="020B0604020202020204" pitchFamily="34" charset="0"/>
              </a:rPr>
              <a:t>HOST_DIR:CONTAINER_DIR</a:t>
            </a:r>
            <a:r>
              <a:rPr lang="en-US" dirty="0">
                <a:solidFill>
                  <a:prstClr val="white"/>
                </a:solidFill>
                <a:latin typeface="Arial" panose="020B0604020202020204" pitchFamily="34" charset="0"/>
                <a:cs typeface="Arial" panose="020B0604020202020204" pitchFamily="34" charset="0"/>
              </a:rPr>
              <a:t> syntax was not used)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21286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646112" y="2052918"/>
            <a:ext cx="9403742" cy="4195481"/>
          </a:xfrm>
        </p:spPr>
        <p:txBody>
          <a:bodyPr/>
          <a:lstStyle/>
          <a:p>
            <a:endParaRPr lang="en-US"/>
          </a:p>
        </p:txBody>
      </p:sp>
    </p:spTree>
    <p:extLst>
      <p:ext uri="{BB962C8B-B14F-4D97-AF65-F5344CB8AC3E}">
        <p14:creationId xmlns:p14="http://schemas.microsoft.com/office/powerpoint/2010/main" val="29822055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Single vs. </a:t>
            </a:r>
            <a:r>
              <a:rPr lang="en-US" b="1" dirty="0" err="1" smtClean="0"/>
              <a:t>multiprocess</a:t>
            </a:r>
            <a:endParaRPr lang="en-US" dirty="0"/>
          </a:p>
        </p:txBody>
      </p:sp>
      <p:sp>
        <p:nvSpPr>
          <p:cNvPr id="3" name="Content Placeholder 2"/>
          <p:cNvSpPr>
            <a:spLocks noGrp="1"/>
          </p:cNvSpPr>
          <p:nvPr>
            <p:ph idx="1"/>
          </p:nvPr>
        </p:nvSpPr>
        <p:spPr>
          <a:xfrm>
            <a:off x="838200" y="1635847"/>
            <a:ext cx="10515600" cy="4937484"/>
          </a:xfrm>
        </p:spPr>
        <p:txBody>
          <a:bodyPr>
            <a:normAutofit fontScale="92500" lnSpcReduction="10000"/>
          </a:bodyPr>
          <a:lstStyle/>
          <a:p>
            <a:r>
              <a:rPr lang="en-US" dirty="0" smtClean="0"/>
              <a:t>Docker restricts containers to run as a single process. If your application environment consists of X concurrent processes, Docker wants you to run X containers, each with a distinct process.</a:t>
            </a:r>
          </a:p>
          <a:p>
            <a:r>
              <a:rPr lang="en-US" dirty="0" smtClean="0"/>
              <a:t>By contrast, LXC containers have a conventional </a:t>
            </a:r>
            <a:r>
              <a:rPr lang="en-US" dirty="0" err="1" smtClean="0"/>
              <a:t>init</a:t>
            </a:r>
            <a:r>
              <a:rPr lang="en-US" dirty="0" smtClean="0"/>
              <a:t> process and can run multiple processes.</a:t>
            </a:r>
          </a:p>
          <a:p>
            <a:r>
              <a:rPr lang="en-US" dirty="0" smtClean="0"/>
              <a:t>To run a simple multitier Web application in Docker, you would need a PHP container, an Nginx container (the Web server), a MySQL container (for the database process), and a few data containers for the database storage and other application data.</a:t>
            </a:r>
          </a:p>
          <a:p>
            <a:r>
              <a:rPr lang="en-US" dirty="0" err="1" smtClean="0"/>
              <a:t>Adv</a:t>
            </a:r>
            <a:r>
              <a:rPr lang="en-US" dirty="0" smtClean="0"/>
              <a:t>: easy and more granular updates. Why shut down the database process when all you wanted to update is the Web server?</a:t>
            </a:r>
          </a:p>
          <a:p>
            <a:r>
              <a:rPr lang="en-US" dirty="0" smtClean="0"/>
              <a:t>Also, single-process containers represent an efficient architecture for building </a:t>
            </a:r>
            <a:r>
              <a:rPr lang="en-US" dirty="0" err="1" smtClean="0"/>
              <a:t>microservices</a:t>
            </a:r>
            <a:r>
              <a:rPr lang="en-US" dirty="0" smtClean="0"/>
              <a:t>-based applications.</a:t>
            </a:r>
          </a:p>
          <a:p>
            <a:r>
              <a:rPr lang="en-US" dirty="0" smtClean="0"/>
              <a:t>Limitations: can’t run agents, logging scripts, or an SSH daemon inside the container.</a:t>
            </a:r>
          </a:p>
          <a:p>
            <a:r>
              <a:rPr lang="en-US" dirty="0"/>
              <a:t>I</a:t>
            </a:r>
            <a:r>
              <a:rPr lang="en-US" dirty="0" smtClean="0"/>
              <a:t>t’s not easy to commit small, application-level changes to a single-process container. You are essentially forced to start a new, updated container.</a:t>
            </a:r>
            <a:endParaRPr lang="en-US" dirty="0"/>
          </a:p>
        </p:txBody>
      </p:sp>
    </p:spTree>
    <p:extLst>
      <p:ext uri="{BB962C8B-B14F-4D97-AF65-F5344CB8AC3E}">
        <p14:creationId xmlns:p14="http://schemas.microsoft.com/office/powerpoint/2010/main" val="6761188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Stateless vs. </a:t>
            </a:r>
            <a:r>
              <a:rPr lang="en-US" b="1" dirty="0" err="1" smtClean="0"/>
              <a:t>stateful</a:t>
            </a:r>
            <a:endParaRPr lang="en-US" dirty="0"/>
          </a:p>
        </p:txBody>
      </p:sp>
      <p:sp>
        <p:nvSpPr>
          <p:cNvPr id="3" name="Content Placeholder 2"/>
          <p:cNvSpPr>
            <a:spLocks noGrp="1"/>
          </p:cNvSpPr>
          <p:nvPr>
            <p:ph idx="1"/>
          </p:nvPr>
        </p:nvSpPr>
        <p:spPr>
          <a:xfrm>
            <a:off x="838200" y="1463313"/>
            <a:ext cx="10515600" cy="4808088"/>
          </a:xfrm>
        </p:spPr>
        <p:txBody>
          <a:bodyPr>
            <a:normAutofit fontScale="92500" lnSpcReduction="20000"/>
          </a:bodyPr>
          <a:lstStyle/>
          <a:p>
            <a:r>
              <a:rPr lang="en-US" dirty="0" smtClean="0"/>
              <a:t>Docker containers are designed to be stateless, more so than LXC.</a:t>
            </a:r>
          </a:p>
          <a:p>
            <a:r>
              <a:rPr lang="en-US" dirty="0" smtClean="0"/>
              <a:t>First, Docker does not support persistent storage.</a:t>
            </a:r>
          </a:p>
          <a:p>
            <a:r>
              <a:rPr lang="en-US" dirty="0" smtClean="0"/>
              <a:t>DOCKER VOLUME: Docker gets around this by allowing you to mount host storage as a “Docker volume” from your containers. Because the volumes are mounted, they are not really part of the container environment.</a:t>
            </a:r>
          </a:p>
          <a:p>
            <a:r>
              <a:rPr lang="en-US" dirty="0" smtClean="0"/>
              <a:t>Second, Docker containers consist of read-only layers.</a:t>
            </a:r>
          </a:p>
          <a:p>
            <a:r>
              <a:rPr lang="en-US" dirty="0" smtClean="0"/>
              <a:t>READ-ONLY: This means that, once the container image has been created, it does not change. During runtime, if the process in a container makes changes to its internal state, a “diff” is made between the internal state and the image from which the container was created. </a:t>
            </a:r>
          </a:p>
          <a:p>
            <a:r>
              <a:rPr lang="en-US" dirty="0" smtClean="0"/>
              <a:t>If you run the </a:t>
            </a:r>
            <a:r>
              <a:rPr lang="en-US" dirty="0" err="1" smtClean="0"/>
              <a:t>docker</a:t>
            </a:r>
            <a:r>
              <a:rPr lang="en-US" dirty="0" smtClean="0"/>
              <a:t> commit command, the diff becomes part of a new image -- not the original image, but a new image, from which you can create new containers. Otherwise, if you delete the container, the diff disappears.</a:t>
            </a:r>
          </a:p>
          <a:p>
            <a:r>
              <a:rPr lang="en-US" dirty="0" err="1" smtClean="0"/>
              <a:t>Adv</a:t>
            </a:r>
            <a:r>
              <a:rPr lang="en-US" dirty="0" smtClean="0"/>
              <a:t>: A stateless container is an interesting entity. You can make updates to a container, but a series of updates will engender a series of new container images, so system rollbacks are easy. </a:t>
            </a:r>
            <a:endParaRPr lang="en-US" dirty="0"/>
          </a:p>
        </p:txBody>
      </p:sp>
    </p:spTree>
    <p:extLst>
      <p:ext uri="{BB962C8B-B14F-4D97-AF65-F5344CB8AC3E}">
        <p14:creationId xmlns:p14="http://schemas.microsoft.com/office/powerpoint/2010/main" val="39555372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Portability</a:t>
            </a:r>
            <a:endParaRPr lang="en-US" dirty="0"/>
          </a:p>
        </p:txBody>
      </p:sp>
      <p:sp>
        <p:nvSpPr>
          <p:cNvPr id="3" name="Content Placeholder 2"/>
          <p:cNvSpPr>
            <a:spLocks noGrp="1"/>
          </p:cNvSpPr>
          <p:nvPr>
            <p:ph idx="1"/>
          </p:nvPr>
        </p:nvSpPr>
        <p:spPr>
          <a:xfrm>
            <a:off x="838200" y="1575461"/>
            <a:ext cx="10515600" cy="4851220"/>
          </a:xfrm>
        </p:spPr>
        <p:txBody>
          <a:bodyPr>
            <a:normAutofit fontScale="85000" lnSpcReduction="10000"/>
          </a:bodyPr>
          <a:lstStyle/>
          <a:p>
            <a:r>
              <a:rPr lang="en-US" dirty="0" smtClean="0"/>
              <a:t>This is perhaps the single most important advance of Docker over LXC. </a:t>
            </a:r>
          </a:p>
          <a:p>
            <a:r>
              <a:rPr lang="en-US" dirty="0" smtClean="0"/>
              <a:t>Docker abstracts away more networking, storage, and OS details from the application than LXC does. </a:t>
            </a:r>
          </a:p>
          <a:p>
            <a:r>
              <a:rPr lang="en-US" dirty="0" smtClean="0"/>
              <a:t>With Docker, the application is truly independent from the configurations of these low-level resources. </a:t>
            </a:r>
          </a:p>
          <a:p>
            <a:r>
              <a:rPr lang="en-US" dirty="0" smtClean="0"/>
              <a:t>When you move a Docker container from one Docker host to another Docker-enabled machine, Docker guarantees that the environment for the application will remain the same.</a:t>
            </a:r>
          </a:p>
          <a:p>
            <a:r>
              <a:rPr lang="en-US" dirty="0" smtClean="0"/>
              <a:t>By this approach, Docker enables developers to set up local development environments that are exactly like a production server. When a developer finishes writing and testing his code, he can wrap it in a container and publish it directly to an AWS server or to his private cloud, and it will instantly work because the environment is the same.</a:t>
            </a:r>
          </a:p>
          <a:p>
            <a:r>
              <a:rPr lang="en-US" dirty="0" smtClean="0"/>
              <a:t>Even with LXC, a developer can get something running on his own machine, but discover that it doesn’t run properly when he deploys to the server; the server environment will be different, requiring the developer to spend an enormous amount of time debugging the difference and fixing the issue.</a:t>
            </a:r>
          </a:p>
          <a:p>
            <a:r>
              <a:rPr lang="en-US" dirty="0" smtClean="0"/>
              <a:t>Docker took away that complexity. This is what makes Docker containers so portable and easy to use across different cloud and virtualization environments.</a:t>
            </a:r>
            <a:endParaRPr lang="en-US" dirty="0"/>
          </a:p>
        </p:txBody>
      </p:sp>
    </p:spTree>
    <p:extLst>
      <p:ext uri="{BB962C8B-B14F-4D97-AF65-F5344CB8AC3E}">
        <p14:creationId xmlns:p14="http://schemas.microsoft.com/office/powerpoint/2010/main" val="143697291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9364</TotalTime>
  <Words>4960</Words>
  <Application>Microsoft Office PowerPoint</Application>
  <PresentationFormat>Widescreen</PresentationFormat>
  <Paragraphs>318</Paragraphs>
  <Slides>68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Arial</vt:lpstr>
      <vt:lpstr>Century Gothic</vt:lpstr>
      <vt:lpstr>Times New Roman</vt:lpstr>
      <vt:lpstr>Wingdings 3</vt:lpstr>
      <vt:lpstr>Ion</vt:lpstr>
      <vt:lpstr>Dockers &amp; Containers</vt:lpstr>
      <vt:lpstr>Containers vs. VMs</vt:lpstr>
      <vt:lpstr>Containers/Dockers vs. VMs.</vt:lpstr>
      <vt:lpstr>Linux cgroups vs. namespaces</vt:lpstr>
      <vt:lpstr>LXC ( Linux Containers)</vt:lpstr>
      <vt:lpstr>Dockers vs Containers</vt:lpstr>
      <vt:lpstr>Single vs. multiprocess</vt:lpstr>
      <vt:lpstr>Stateless vs. stateful</vt:lpstr>
      <vt:lpstr>Portability</vt:lpstr>
      <vt:lpstr>PowerPoint Presentation</vt:lpstr>
      <vt:lpstr>Security concerns in containers</vt:lpstr>
      <vt:lpstr>Using Docker</vt:lpstr>
      <vt:lpstr>PowerPoint Presentation</vt:lpstr>
      <vt:lpstr>Installation</vt:lpstr>
      <vt:lpstr>PowerPoint Presentation</vt:lpstr>
      <vt:lpstr>PowerPoint Presentation</vt:lpstr>
      <vt:lpstr>For Mac OS/Windows:</vt:lpstr>
      <vt:lpstr>Beware of following while running Docker Toolbox</vt:lpstr>
      <vt:lpstr>A Quick Check</vt:lpstr>
      <vt:lpstr>First Steps</vt:lpstr>
      <vt:lpstr>Running your first image</vt:lpstr>
      <vt:lpstr>What happened?</vt:lpstr>
      <vt:lpstr>Invoking command prompt</vt:lpstr>
      <vt:lpstr>Basic Commands</vt:lpstr>
      <vt:lpstr>PowerPoint Presentation</vt:lpstr>
      <vt:lpstr>PowerPoint Presentation</vt:lpstr>
      <vt:lpstr>PowerPoint Presentation</vt:lpstr>
      <vt:lpstr>Building Images from Dockerfiles</vt:lpstr>
      <vt:lpstr>PowerPoint Presentation</vt:lpstr>
      <vt:lpstr>Introducing ENTRYPOINT</vt:lpstr>
      <vt:lpstr>PowerPoint Presentation</vt:lpstr>
      <vt:lpstr>Working with registeries</vt:lpstr>
      <vt:lpstr>PowerPoint Presentation</vt:lpstr>
      <vt:lpstr>PowerPoint Presentation</vt:lpstr>
      <vt:lpstr>Image Namespaces</vt:lpstr>
      <vt:lpstr>Using the official Redis image</vt:lpstr>
      <vt:lpstr>PowerPoint Presentation</vt:lpstr>
      <vt:lpstr>Persistence (Backing Up) of data</vt:lpstr>
      <vt:lpstr>PowerPoint Presentation</vt:lpstr>
      <vt:lpstr>Docker Architecture</vt:lpstr>
      <vt:lpstr>PowerPoint Presentation</vt:lpstr>
      <vt:lpstr>PowerPoint Presentation</vt:lpstr>
      <vt:lpstr>Underlying technologies</vt:lpstr>
      <vt:lpstr>Surrounding technologies</vt:lpstr>
      <vt:lpstr>3rd party applications built on Docker</vt:lpstr>
      <vt:lpstr>How are images built</vt:lpstr>
      <vt:lpstr>The build context</vt:lpstr>
      <vt:lpstr>Image Layers</vt:lpstr>
      <vt:lpstr>PowerPoint Presentation</vt:lpstr>
      <vt:lpstr>Dockerfile Instructions</vt:lpstr>
      <vt:lpstr>PowerPoint Presentation</vt:lpstr>
      <vt:lpstr>PowerPoint Presentation</vt:lpstr>
      <vt:lpstr>PowerPoint Presentation</vt:lpstr>
      <vt:lpstr>PowerPoint Presentation</vt:lpstr>
      <vt:lpstr>PowerPoint Presentation</vt:lpstr>
      <vt:lpstr>PowerPoint Presentation</vt:lpstr>
      <vt:lpstr>Connecting Containers to the world</vt:lpstr>
      <vt:lpstr>PowerPoint Presentation</vt:lpstr>
      <vt:lpstr>Linking containers</vt:lpstr>
      <vt:lpstr>PowerPoint Presentation</vt:lpstr>
      <vt:lpstr>Managing Data with Volumes and Data Containers </vt:lpstr>
      <vt:lpstr>Method 1</vt:lpstr>
      <vt:lpstr>Method 2</vt:lpstr>
      <vt:lpstr>Method 3 (Bind Mounting)</vt:lpstr>
      <vt:lpstr>Sharing data:</vt:lpstr>
      <vt:lpstr>Data containers:</vt:lpstr>
      <vt:lpstr>Deleting volumes: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Dockers &amp; Containers</dc:title>
  <dc:creator>Mishra, Pritish</dc:creator>
  <cp:lastModifiedBy>Mishra, Pritish</cp:lastModifiedBy>
  <cp:revision>72</cp:revision>
  <dcterms:created xsi:type="dcterms:W3CDTF">2016-11-09T05:46:11Z</dcterms:created>
  <dcterms:modified xsi:type="dcterms:W3CDTF">2016-12-07T16:40:37Z</dcterms:modified>
</cp:coreProperties>
</file>